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7" r:id="rId2"/>
    <p:sldId id="258" r:id="rId3"/>
    <p:sldId id="259" r:id="rId4"/>
    <p:sldId id="260" r:id="rId5"/>
    <p:sldId id="261" r:id="rId6"/>
    <p:sldId id="276"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4A118-E390-4FA1-83EB-B16BE5AACF0E}" type="datetimeFigureOut">
              <a:rPr lang="en-US" smtClean="0"/>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C9A28-8BC5-4992-9B10-2AB84BA37A92}" type="slidenum">
              <a:rPr lang="en-US" smtClean="0"/>
              <a:t>‹#›</a:t>
            </a:fld>
            <a:endParaRPr lang="en-US"/>
          </a:p>
        </p:txBody>
      </p:sp>
    </p:spTree>
    <p:extLst>
      <p:ext uri="{BB962C8B-B14F-4D97-AF65-F5344CB8AC3E}">
        <p14:creationId xmlns:p14="http://schemas.microsoft.com/office/powerpoint/2010/main" val="3792811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Note: this slide can be deleted for your presentation.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886821E6-B8C0-465D-B3BF-AA524B0857A9}" type="slidenum">
              <a:rPr lang="en-US" altLang="en-US" sz="1200">
                <a:latin typeface="Arial" charset="0"/>
              </a:rPr>
              <a:pPr eaLnBrk="1" hangingPunct="1">
                <a:spcBef>
                  <a:spcPct val="0"/>
                </a:spcBef>
              </a:pPr>
              <a:t>2</a:t>
            </a:fld>
            <a:endParaRPr lang="en-US" altLang="en-US" sz="12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F00F2B96-8CBC-48F2-8287-1508C7B2C7E4}" type="slidenum">
              <a:rPr lang="en-US" altLang="en-US" sz="1200">
                <a:latin typeface="Arial" charset="0"/>
              </a:rPr>
              <a:pPr eaLnBrk="1" hangingPunct="1">
                <a:spcBef>
                  <a:spcPct val="0"/>
                </a:spcBef>
              </a:pPr>
              <a:t>13</a:t>
            </a:fld>
            <a:endParaRPr lang="en-US" altLang="en-US" sz="1200">
              <a:latin typeface="Arial"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“Masonry Saws,  requires that water or exhaust ventilation always be used on masonry saws.”  Note the water hose on top of the drill on the right photo.”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17E0A928-A894-41AC-A663-677887F39255}" type="slidenum">
              <a:rPr lang="en-US" altLang="en-US" sz="1200">
                <a:latin typeface="Arial" charset="0"/>
              </a:rPr>
              <a:pPr eaLnBrk="1" hangingPunct="1">
                <a:spcBef>
                  <a:spcPct val="0"/>
                </a:spcBef>
              </a:pPr>
              <a:t>14</a:t>
            </a:fld>
            <a:endParaRPr lang="en-US" altLang="en-US" sz="1200">
              <a:latin typeface="Arial"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 In many construction jobs, we have short but high exposures to silica.  But every time you inhale silica dust, it is like inhaling fine, broken glass which scar your lungs.  It adds up over time.”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9B22C06F-0592-4DFC-8F47-5E57FF66CA35}" type="slidenum">
              <a:rPr lang="en-US" altLang="en-US" sz="1200">
                <a:latin typeface="Arial" charset="0"/>
              </a:rPr>
              <a:pPr eaLnBrk="1" hangingPunct="1">
                <a:spcBef>
                  <a:spcPct val="0"/>
                </a:spcBef>
              </a:pPr>
              <a:t>15</a:t>
            </a:fld>
            <a:endParaRPr lang="en-US" altLang="en-US" sz="1200">
              <a:latin typeface="Arial"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  Using water for dust suppression is usually the most effective way of controlling silica dust.  If inadequate amounts of water are used, operators of concrete cutters can still be exposed to too much silica dust. The amount often suggested is a pint of water per minute for best dust control.  Too much water can create a disposal or cleanup problem and sometimes soak the operator. </a:t>
            </a:r>
          </a:p>
          <a:p>
            <a:pPr eaLnBrk="1" hangingPunct="1">
              <a:spcBef>
                <a:spcPct val="0"/>
              </a:spcBef>
            </a:pPr>
            <a:endParaRPr lang="en-US" altLang="en-US" smtClean="0"/>
          </a:p>
          <a:p>
            <a:pPr eaLnBrk="1" hangingPunct="1">
              <a:spcBef>
                <a:spcPct val="0"/>
              </a:spcBef>
            </a:pPr>
            <a:r>
              <a:rPr lang="en-US" altLang="en-US" smtClean="0"/>
              <a:t> The vacuum must have HEPA (high efficiency) filters to completely capture the fine dust.”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0D94C4AC-98E5-44C1-9560-8DF2C7383DA8}" type="slidenum">
              <a:rPr lang="en-US" altLang="en-US" sz="1200">
                <a:latin typeface="Arial" charset="0"/>
              </a:rPr>
              <a:pPr eaLnBrk="1" hangingPunct="1">
                <a:spcBef>
                  <a:spcPct val="0"/>
                </a:spcBef>
              </a:pPr>
              <a:t>16</a:t>
            </a:fld>
            <a:endParaRPr lang="en-US" altLang="en-US" sz="1200">
              <a:latin typeface="Arial" charset="0"/>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“New sandblasting equipment using water has been recently developed,  but the levels of silica in the air will probably still exceed the allowable limit.  Acid washing is sometimes used to prepare concrete flooring , rather than sandblasting.”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3450C520-2E3E-4BF5-9F3D-9FB4BA3381FD}" type="slidenum">
              <a:rPr lang="en-US" altLang="en-US" sz="1200">
                <a:latin typeface="Arial" charset="0"/>
              </a:rPr>
              <a:pPr eaLnBrk="1" hangingPunct="1">
                <a:spcBef>
                  <a:spcPct val="0"/>
                </a:spcBef>
              </a:pPr>
              <a:t>17</a:t>
            </a:fld>
            <a:endParaRPr lang="en-US" altLang="en-US" sz="1200">
              <a:latin typeface="Arial"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“When these activities cannot be avoided, respirators must be worn.”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8279A074-698D-42A0-855F-FBB9C77DCA32}" type="slidenum">
              <a:rPr lang="en-US" altLang="en-US" sz="1200">
                <a:latin typeface="Arial" charset="0"/>
              </a:rPr>
              <a:pPr eaLnBrk="1" hangingPunct="1">
                <a:spcBef>
                  <a:spcPct val="0"/>
                </a:spcBef>
              </a:pPr>
              <a:t>18</a:t>
            </a:fld>
            <a:endParaRPr lang="en-US" altLang="en-US" sz="1200">
              <a:latin typeface="Arial"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“One-piece dust masks can also be used, but are not recommended because they don’t always fit properly and can leak with prolonged use.  Respirators may still be needed even when steps have been taken to reduce the amount of dust in the air. Sometimes, it can be difficult to reduce the amount of silica dust to levels below the permissible limits. A supplied air respirator may be needed for high levels of silica dust where water or ventilation can’t be used to control the dust.  A supplied air respirator is </a:t>
            </a:r>
            <a:r>
              <a:rPr lang="en-US" altLang="en-US" u="sng" smtClean="0"/>
              <a:t>required</a:t>
            </a:r>
            <a:r>
              <a:rPr lang="en-US" altLang="en-US" smtClean="0"/>
              <a:t> if the amount of silica in the air is more than 10 times the permissible limit”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7B6837BC-8784-4A85-A008-A8D44B252266}" type="slidenum">
              <a:rPr lang="en-US" altLang="en-US" sz="1200">
                <a:latin typeface="Arial" charset="0"/>
              </a:rPr>
              <a:pPr eaLnBrk="1" hangingPunct="1">
                <a:spcBef>
                  <a:spcPct val="0"/>
                </a:spcBef>
              </a:pPr>
              <a:t>19</a:t>
            </a:fld>
            <a:endParaRPr lang="en-US" altLang="en-US" sz="1200">
              <a:latin typeface="Arial" charset="0"/>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 Sandblasting respirators are ALWAYS required when sandblasting with silica sand. Sandblasting on concrete or bridges with lead paint also require sandblasting hoods.”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6F41A154-20BB-4656-A796-1328DB932C96}" type="slidenum">
              <a:rPr lang="en-US" altLang="en-US" sz="1200">
                <a:latin typeface="Arial" charset="0"/>
              </a:rPr>
              <a:pPr eaLnBrk="1" hangingPunct="1">
                <a:spcBef>
                  <a:spcPct val="0"/>
                </a:spcBef>
              </a:pPr>
              <a:t>20</a:t>
            </a:fld>
            <a:endParaRPr lang="en-US" altLang="en-US" sz="1200">
              <a:latin typeface="Arial" charset="0"/>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“You can’t get a proper fit with a beard – the respirator will leak. The only exception to the no-beard rule is when a sandblasting hood is used, since it covers the whole head.”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5D2F28B3-8FBC-4E94-8A24-6A686C7BB869}" type="slidenum">
              <a:rPr lang="en-US" altLang="en-US" sz="1200">
                <a:latin typeface="Arial" charset="0"/>
              </a:rPr>
              <a:pPr eaLnBrk="1" hangingPunct="1">
                <a:spcBef>
                  <a:spcPct val="0"/>
                </a:spcBef>
              </a:pPr>
              <a:t>21</a:t>
            </a:fld>
            <a:endParaRPr lang="en-US" altLang="en-US" sz="1200">
              <a:latin typeface="Arial"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 We will do respirator training for all of our employees who are required to wear respirators.”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50D5FBE5-B2B9-44CC-94A8-A98F534AF843}" type="slidenum">
              <a:rPr lang="en-US" altLang="en-US" sz="1200">
                <a:latin typeface="Arial" charset="0"/>
              </a:rPr>
              <a:pPr eaLnBrk="1" hangingPunct="1">
                <a:spcBef>
                  <a:spcPct val="0"/>
                </a:spcBef>
              </a:pPr>
              <a:t>3</a:t>
            </a:fld>
            <a:endParaRPr lang="en-US" altLang="en-US" sz="1200">
              <a:latin typeface="Arial"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“Silica dust is generated from cutting, grinding, drilling, sanding  sandblasting, or abrasive blasting, on concrete, bricks or masonry blocks. A common brand name silica sand used for abrasive blasting in this area is </a:t>
            </a:r>
            <a:r>
              <a:rPr lang="en-US" altLang="en-US" u="sng" smtClean="0"/>
              <a:t>Lane Mountain</a:t>
            </a:r>
            <a:r>
              <a:rPr lang="en-US" altLang="en-US" smtClean="0"/>
              <a:t>.  If the blasting grit contains silica, it will usually be labeled as silica sand or as containing quartz, or crystalline silica.”</a:t>
            </a:r>
          </a:p>
          <a:p>
            <a:pPr eaLnBrk="1" hangingPunct="1">
              <a:spcBef>
                <a:spcPct val="0"/>
              </a:spcBef>
            </a:pPr>
            <a:endParaRPr lang="en-US" altLang="en-US" smtClean="0">
              <a:solidFill>
                <a:srgbClr val="FF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ABD108E4-82E0-4E06-9BAF-452DC846F47A}" type="slidenum">
              <a:rPr lang="en-US" altLang="en-US" sz="1200">
                <a:latin typeface="Arial" charset="0"/>
              </a:rPr>
              <a:pPr eaLnBrk="1" hangingPunct="1">
                <a:spcBef>
                  <a:spcPct val="0"/>
                </a:spcBef>
              </a:pPr>
              <a:t>4</a:t>
            </a:fld>
            <a:endParaRPr lang="en-US" altLang="en-US" sz="1200">
              <a:latin typeface="Arial"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solidFill>
                  <a:srgbClr val="000000"/>
                </a:solidFill>
                <a:cs typeface="Times New Roman" pitchFamily="18" charset="0"/>
              </a:rPr>
              <a:t>“</a:t>
            </a:r>
            <a:r>
              <a:rPr lang="en-US" altLang="en-US" smtClean="0">
                <a:solidFill>
                  <a:srgbClr val="000000"/>
                </a:solidFill>
                <a:cs typeface="Times New Roman" pitchFamily="18" charset="0"/>
              </a:rPr>
              <a:t>Because the effects of silica is irreversible, it is considered to be a serious health hazard on many construction sites.”</a:t>
            </a:r>
            <a:endParaRPr lang="en-US" altLang="en-US" smtClean="0">
              <a:cs typeface="Times New Roman" pitchFamily="18" charset="0"/>
            </a:endParaRPr>
          </a:p>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7CB8B65E-72F6-46CF-8E83-6C8DC971E155}" type="slidenum">
              <a:rPr lang="en-US" altLang="en-US" sz="1200">
                <a:latin typeface="Arial" charset="0"/>
              </a:rPr>
              <a:pPr eaLnBrk="1" hangingPunct="1">
                <a:spcBef>
                  <a:spcPct val="0"/>
                </a:spcBef>
              </a:pPr>
              <a:t>5</a:t>
            </a:fld>
            <a:endParaRPr lang="en-US" altLang="en-US" sz="1200">
              <a:latin typeface="Arial"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“Chronic silicosis is the more common health effect. Acute silicosis occurs after exposure to massive amounts of silica dust. Although rare, workers in their 30’s and 40’s who didn’t know they were working with silica and didn’t wear respirators at all, actually died by suffocation within months of exposure to extremely heavy silica dust concentrations. Their lungs were so badly scarred they could no longer get enough oxygen.”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4244D238-3591-4068-843D-6222A1A625FC}" type="slidenum">
              <a:rPr lang="en-US" altLang="en-US" sz="1200">
                <a:latin typeface="Arial" charset="0"/>
              </a:rPr>
              <a:pPr eaLnBrk="1" hangingPunct="1">
                <a:spcBef>
                  <a:spcPct val="0"/>
                </a:spcBef>
              </a:pPr>
              <a:t>8</a:t>
            </a:fld>
            <a:endParaRPr lang="en-US" altLang="en-US" sz="1200">
              <a:latin typeface="Arial"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“These are typical construction jobs where silica dust is usually found.”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5D17138E-C711-4A48-A5C2-952B9270E7D0}" type="slidenum">
              <a:rPr lang="en-US" altLang="en-US" sz="1200">
                <a:latin typeface="Arial" charset="0"/>
              </a:rPr>
              <a:pPr eaLnBrk="1" hangingPunct="1">
                <a:spcBef>
                  <a:spcPct val="0"/>
                </a:spcBef>
              </a:pPr>
              <a:t>9</a:t>
            </a:fld>
            <a:endParaRPr lang="en-US" altLang="en-US" sz="1200">
              <a:latin typeface="Arial"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“Sandblasting concrete even without silica sand still results in high levels of silica in the air from the concrete itself.”</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3E3C6A38-40CC-4E01-BC2E-FC8C920D3955}" type="slidenum">
              <a:rPr lang="en-US" altLang="en-US" sz="1200">
                <a:latin typeface="Arial" charset="0"/>
              </a:rPr>
              <a:pPr eaLnBrk="1" hangingPunct="1">
                <a:spcBef>
                  <a:spcPct val="0"/>
                </a:spcBef>
              </a:pPr>
              <a:t>10</a:t>
            </a:fld>
            <a:endParaRPr lang="en-US" altLang="en-US" sz="1200">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 Use of water during rock drilling may lower the levels of silica in the air below the PEL.”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F9AC8622-61CC-4AFF-91AC-EF0C7D629D92}" type="slidenum">
              <a:rPr lang="en-US" altLang="en-US" sz="1200">
                <a:latin typeface="Arial" charset="0"/>
              </a:rPr>
              <a:pPr eaLnBrk="1" hangingPunct="1">
                <a:spcBef>
                  <a:spcPct val="0"/>
                </a:spcBef>
              </a:pPr>
              <a:t>11</a:t>
            </a:fld>
            <a:endParaRPr lang="en-US" altLang="en-US" sz="1200">
              <a:latin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“Using water will usually reduce levels to below the PEL in these activities.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02756" indent="-270291" eaLnBrk="0" hangingPunct="0">
              <a:spcBef>
                <a:spcPct val="30000"/>
              </a:spcBef>
              <a:defRPr sz="1100">
                <a:solidFill>
                  <a:schemeClr val="tx1"/>
                </a:solidFill>
                <a:latin typeface="Calibri" pitchFamily="34" charset="0"/>
              </a:defRPr>
            </a:lvl2pPr>
            <a:lvl3pPr marL="1081164" indent="-216233" eaLnBrk="0" hangingPunct="0">
              <a:spcBef>
                <a:spcPct val="30000"/>
              </a:spcBef>
              <a:defRPr sz="1100">
                <a:solidFill>
                  <a:schemeClr val="tx1"/>
                </a:solidFill>
                <a:latin typeface="Calibri" pitchFamily="34" charset="0"/>
              </a:defRPr>
            </a:lvl3pPr>
            <a:lvl4pPr marL="1513629" indent="-216233" eaLnBrk="0" hangingPunct="0">
              <a:spcBef>
                <a:spcPct val="30000"/>
              </a:spcBef>
              <a:defRPr sz="1100">
                <a:solidFill>
                  <a:schemeClr val="tx1"/>
                </a:solidFill>
                <a:latin typeface="Calibri" pitchFamily="34" charset="0"/>
              </a:defRPr>
            </a:lvl4pPr>
            <a:lvl5pPr marL="1946095" indent="-216233" eaLnBrk="0" hangingPunct="0">
              <a:spcBef>
                <a:spcPct val="30000"/>
              </a:spcBef>
              <a:defRPr sz="1100">
                <a:solidFill>
                  <a:schemeClr val="tx1"/>
                </a:solidFill>
                <a:latin typeface="Calibri" pitchFamily="34" charset="0"/>
              </a:defRPr>
            </a:lvl5pPr>
            <a:lvl6pPr marL="2378560" indent="-216233" eaLnBrk="0" fontAlgn="base" hangingPunct="0">
              <a:spcBef>
                <a:spcPct val="30000"/>
              </a:spcBef>
              <a:spcAft>
                <a:spcPct val="0"/>
              </a:spcAft>
              <a:defRPr sz="1100">
                <a:solidFill>
                  <a:schemeClr val="tx1"/>
                </a:solidFill>
                <a:latin typeface="Calibri" pitchFamily="34" charset="0"/>
              </a:defRPr>
            </a:lvl6pPr>
            <a:lvl7pPr marL="2811026" indent="-216233" eaLnBrk="0" fontAlgn="base" hangingPunct="0">
              <a:spcBef>
                <a:spcPct val="30000"/>
              </a:spcBef>
              <a:spcAft>
                <a:spcPct val="0"/>
              </a:spcAft>
              <a:defRPr sz="1100">
                <a:solidFill>
                  <a:schemeClr val="tx1"/>
                </a:solidFill>
                <a:latin typeface="Calibri" pitchFamily="34" charset="0"/>
              </a:defRPr>
            </a:lvl7pPr>
            <a:lvl8pPr marL="3243491" indent="-216233" eaLnBrk="0" fontAlgn="base" hangingPunct="0">
              <a:spcBef>
                <a:spcPct val="30000"/>
              </a:spcBef>
              <a:spcAft>
                <a:spcPct val="0"/>
              </a:spcAft>
              <a:defRPr sz="1100">
                <a:solidFill>
                  <a:schemeClr val="tx1"/>
                </a:solidFill>
                <a:latin typeface="Calibri" pitchFamily="34" charset="0"/>
              </a:defRPr>
            </a:lvl8pPr>
            <a:lvl9pPr marL="3675957" indent="-216233"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3CF01239-31DE-4F20-A291-9F108A9038E9}" type="slidenum">
              <a:rPr lang="en-US" altLang="en-US" sz="1200">
                <a:latin typeface="Arial" charset="0"/>
              </a:rPr>
              <a:pPr eaLnBrk="1" hangingPunct="1">
                <a:spcBef>
                  <a:spcPct val="0"/>
                </a:spcBef>
              </a:pPr>
              <a:t>12</a:t>
            </a:fld>
            <a:endParaRPr lang="en-US" altLang="en-US" sz="1200">
              <a:latin typeface="Arial"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“Drilling outdoors may result in lower dust exposure to drillers because the work is sporadic and wind may blow the dust away from their breathing zone. But the exposure limit for silica can still be easily exceeded if workers are downwind or in the dust cloud.”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7960D3-5B79-4A77-A95D-41257989560D}"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960D3-5B79-4A77-A95D-41257989560D}"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960D3-5B79-4A77-A95D-41257989560D}"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960D3-5B79-4A77-A95D-41257989560D}"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7960D3-5B79-4A77-A95D-41257989560D}"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7960D3-5B79-4A77-A95D-41257989560D}"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7960D3-5B79-4A77-A95D-41257989560D}"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7960D3-5B79-4A77-A95D-41257989560D}"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960D3-5B79-4A77-A95D-41257989560D}"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A65F2-7750-46DB-A778-A48325EE26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960D3-5B79-4A77-A95D-41257989560D}"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A65F2-7750-46DB-A778-A48325EE261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B7960D3-5B79-4A77-A95D-41257989560D}" type="datetimeFigureOut">
              <a:rPr lang="en-US" smtClean="0"/>
              <a:t>11/5/2013</a:t>
            </a:fld>
            <a:endParaRPr lang="en-US"/>
          </a:p>
        </p:txBody>
      </p:sp>
      <p:sp>
        <p:nvSpPr>
          <p:cNvPr id="9" name="Slide Number Placeholder 8"/>
          <p:cNvSpPr>
            <a:spLocks noGrp="1"/>
          </p:cNvSpPr>
          <p:nvPr>
            <p:ph type="sldNum" sz="quarter" idx="11"/>
          </p:nvPr>
        </p:nvSpPr>
        <p:spPr/>
        <p:txBody>
          <a:bodyPr/>
          <a:lstStyle/>
          <a:p>
            <a:fld id="{7B2A65F2-7750-46DB-A778-A48325EE261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B2A65F2-7750-46DB-A778-A48325EE261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B7960D3-5B79-4A77-A95D-41257989560D}" type="datetimeFigureOut">
              <a:rPr lang="en-US" smtClean="0"/>
              <a:t>11/5/2013</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20.jpeg"/><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22.jpeg"/><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4.jpeg"/><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26.jpeg"/><Relationship Id="rId4" Type="http://schemas.openxmlformats.org/officeDocument/2006/relationships/image" Target="../media/image25.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29.jpeg"/><Relationship Id="rId4" Type="http://schemas.openxmlformats.org/officeDocument/2006/relationships/image" Target="../media/image28.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30.jpeg"/></Relationships>
</file>

<file path=ppt/slides/_rels/slide22.xml.rels><?xml version="1.0" encoding="UTF-8" standalone="yes"?>
<Relationships xmlns="http://schemas.openxmlformats.org/package/2006/relationships"><Relationship Id="rId3" Type="http://schemas.openxmlformats.org/officeDocument/2006/relationships/hyperlink" Target="https://www.federalregister.gov/articles/2013/09/12/2013-20997/occupational-exposure-to-respirable-crystalline-silica" TargetMode="External"/><Relationship Id="rId2" Type="http://schemas.openxmlformats.org/officeDocument/2006/relationships/hyperlink" Target="http://www.osh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8" descr="C:\MyPhotos\silica\Not just dust stick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3613" y="2057400"/>
            <a:ext cx="3733800"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371600" y="914400"/>
            <a:ext cx="6172200" cy="612775"/>
          </a:xfrm>
        </p:spPr>
        <p:txBody>
          <a:bodyPr/>
          <a:lstStyle/>
          <a:p>
            <a:pPr eaLnBrk="1" hangingPunct="1"/>
            <a:r>
              <a:rPr lang="en-US" altLang="en-US" sz="2800" b="0" dirty="0" smtClean="0">
                <a:latin typeface="Verdana" pitchFamily="34" charset="0"/>
              </a:rPr>
              <a:t>Silica – it’s more than just dust!</a:t>
            </a:r>
          </a:p>
        </p:txBody>
      </p:sp>
      <p:sp>
        <p:nvSpPr>
          <p:cNvPr id="3076" name="TextBox 3"/>
          <p:cNvSpPr txBox="1">
            <a:spLocks noChangeArrowheads="1"/>
          </p:cNvSpPr>
          <p:nvPr/>
        </p:nvSpPr>
        <p:spPr bwMode="auto">
          <a:xfrm>
            <a:off x="609600" y="5867400"/>
            <a:ext cx="800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0"/>
              </a:spcBef>
              <a:buClrTx/>
              <a:buFontTx/>
              <a:buNone/>
            </a:pPr>
            <a:r>
              <a:rPr lang="en-US" altLang="en-US" sz="2400" dirty="0" smtClean="0">
                <a:solidFill>
                  <a:schemeClr val="tx1"/>
                </a:solidFill>
                <a:latin typeface="Verdana" pitchFamily="34" charset="0"/>
              </a:rPr>
              <a:t>Alaska</a:t>
            </a:r>
            <a:r>
              <a:rPr lang="en-US" altLang="en-US" sz="2400" dirty="0" smtClean="0">
                <a:solidFill>
                  <a:schemeClr val="tx1"/>
                </a:solidFill>
                <a:latin typeface="Verdana" pitchFamily="34" charset="0"/>
              </a:rPr>
              <a:t> </a:t>
            </a:r>
            <a:r>
              <a:rPr lang="en-US" altLang="en-US" sz="2400" dirty="0">
                <a:solidFill>
                  <a:schemeClr val="tx1"/>
                </a:solidFill>
                <a:latin typeface="Verdana" pitchFamily="34" charset="0"/>
              </a:rPr>
              <a:t>Occupational Safety &amp; Health </a:t>
            </a:r>
            <a:r>
              <a:rPr lang="en-US" altLang="en-US" sz="2400" dirty="0" smtClean="0">
                <a:solidFill>
                  <a:schemeClr val="tx1"/>
                </a:solidFill>
                <a:latin typeface="Verdana" pitchFamily="34" charset="0"/>
              </a:rPr>
              <a:t>(AKOSH</a:t>
            </a:r>
            <a:r>
              <a:rPr lang="en-US" altLang="en-US" sz="2400" dirty="0">
                <a:solidFill>
                  <a:schemeClr val="tx1"/>
                </a:solidFill>
                <a:latin typeface="Verdana" pitchFamily="34" charset="0"/>
              </a:rPr>
              <a:t>)</a:t>
            </a:r>
          </a:p>
        </p:txBody>
      </p:sp>
    </p:spTree>
    <p:extLst>
      <p:ext uri="{BB962C8B-B14F-4D97-AF65-F5344CB8AC3E}">
        <p14:creationId xmlns:p14="http://schemas.microsoft.com/office/powerpoint/2010/main" val="2711942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
          <p:cNvSpPr>
            <a:spLocks noGrp="1" noChangeArrowheads="1"/>
          </p:cNvSpPr>
          <p:nvPr>
            <p:ph type="title"/>
          </p:nvPr>
        </p:nvSpPr>
        <p:spPr>
          <a:xfrm>
            <a:off x="838200" y="381000"/>
            <a:ext cx="7848600" cy="639763"/>
          </a:xfrm>
        </p:spPr>
        <p:txBody>
          <a:bodyPr/>
          <a:lstStyle/>
          <a:p>
            <a:r>
              <a:rPr lang="en-US" altLang="en-US" sz="3600" b="0" smtClean="0">
                <a:latin typeface="Verdana" pitchFamily="34" charset="0"/>
              </a:rPr>
              <a:t>Silica Exposure – Rock Drilling</a:t>
            </a:r>
          </a:p>
        </p:txBody>
      </p:sp>
      <p:sp>
        <p:nvSpPr>
          <p:cNvPr id="14339" name="Text Box 24"/>
          <p:cNvSpPr txBox="1">
            <a:spLocks noChangeArrowheads="1"/>
          </p:cNvSpPr>
          <p:nvPr/>
        </p:nvSpPr>
        <p:spPr bwMode="auto">
          <a:xfrm>
            <a:off x="5121275" y="1752600"/>
            <a:ext cx="3524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Rock drilling without water produces large amounts of dust.</a:t>
            </a:r>
          </a:p>
        </p:txBody>
      </p:sp>
      <p:sp>
        <p:nvSpPr>
          <p:cNvPr id="14340" name="Text Box 25"/>
          <p:cNvSpPr txBox="1">
            <a:spLocks noChangeArrowheads="1"/>
          </p:cNvSpPr>
          <p:nvPr/>
        </p:nvSpPr>
        <p:spPr bwMode="auto">
          <a:xfrm>
            <a:off x="166688" y="5100638"/>
            <a:ext cx="43815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Your actual exposure will depend on the wind, where you stand and if you use water to control the dust.</a:t>
            </a:r>
          </a:p>
        </p:txBody>
      </p:sp>
      <p:pic>
        <p:nvPicPr>
          <p:cNvPr id="1434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42291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3352800"/>
            <a:ext cx="421957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28"/>
          <p:cNvSpPr txBox="1">
            <a:spLocks noChangeArrowheads="1"/>
          </p:cNvSpPr>
          <p:nvPr/>
        </p:nvSpPr>
        <p:spPr bwMode="auto">
          <a:xfrm>
            <a:off x="3944938" y="6577013"/>
            <a:ext cx="558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11</a:t>
            </a:r>
          </a:p>
        </p:txBody>
      </p:sp>
      <p:sp>
        <p:nvSpPr>
          <p:cNvPr id="14344" name="Text Box 29"/>
          <p:cNvSpPr txBox="1">
            <a:spLocks noChangeArrowheads="1"/>
          </p:cNvSpPr>
          <p:nvPr/>
        </p:nvSpPr>
        <p:spPr bwMode="auto">
          <a:xfrm>
            <a:off x="381000" y="4419600"/>
            <a:ext cx="403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a:solidFill>
                  <a:srgbClr val="FFC000"/>
                </a:solidFill>
                <a:latin typeface="Verdana" pitchFamily="34" charset="0"/>
              </a:rPr>
              <a:t>Drilling without water</a:t>
            </a:r>
          </a:p>
        </p:txBody>
      </p:sp>
      <p:sp>
        <p:nvSpPr>
          <p:cNvPr id="14345" name="Text Box 30"/>
          <p:cNvSpPr txBox="1">
            <a:spLocks noChangeArrowheads="1"/>
          </p:cNvSpPr>
          <p:nvPr/>
        </p:nvSpPr>
        <p:spPr bwMode="auto">
          <a:xfrm>
            <a:off x="5181600" y="6172200"/>
            <a:ext cx="3603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a:solidFill>
                  <a:srgbClr val="FFC000"/>
                </a:solidFill>
                <a:latin typeface="Verdana" pitchFamily="34" charset="0"/>
              </a:rPr>
              <a:t>Drilling with water</a:t>
            </a:r>
          </a:p>
        </p:txBody>
      </p:sp>
    </p:spTree>
    <p:custDataLst>
      <p:tags r:id="rId1"/>
    </p:custDataLst>
    <p:extLst>
      <p:ext uri="{BB962C8B-B14F-4D97-AF65-F5344CB8AC3E}">
        <p14:creationId xmlns:p14="http://schemas.microsoft.com/office/powerpoint/2010/main" val="4110153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848600" cy="639763"/>
          </a:xfrm>
        </p:spPr>
        <p:txBody>
          <a:bodyPr/>
          <a:lstStyle/>
          <a:p>
            <a:pPr algn="ctr"/>
            <a:r>
              <a:rPr lang="en-US" altLang="en-US" sz="3600" b="0" smtClean="0">
                <a:latin typeface="Verdana" pitchFamily="34" charset="0"/>
              </a:rPr>
              <a:t>Silica Exposure in Construction</a:t>
            </a:r>
          </a:p>
        </p:txBody>
      </p:sp>
      <p:sp>
        <p:nvSpPr>
          <p:cNvPr id="15363" name="Rectangle 3"/>
          <p:cNvSpPr>
            <a:spLocks noGrp="1" noChangeArrowheads="1"/>
          </p:cNvSpPr>
          <p:nvPr>
            <p:ph type="body" idx="1"/>
          </p:nvPr>
        </p:nvSpPr>
        <p:spPr>
          <a:xfrm>
            <a:off x="685800" y="1066800"/>
            <a:ext cx="7772400" cy="623888"/>
          </a:xfrm>
          <a:noFill/>
        </p:spPr>
        <p:txBody>
          <a:bodyPr/>
          <a:lstStyle/>
          <a:p>
            <a:pPr algn="ctr">
              <a:buFontTx/>
              <a:buNone/>
            </a:pPr>
            <a:r>
              <a:rPr lang="en-US" altLang="en-US" smtClean="0">
                <a:solidFill>
                  <a:schemeClr val="hlink"/>
                </a:solidFill>
                <a:latin typeface="Verdana" pitchFamily="34" charset="0"/>
              </a:rPr>
              <a:t>Concrete Work</a:t>
            </a:r>
          </a:p>
        </p:txBody>
      </p:sp>
      <p:sp>
        <p:nvSpPr>
          <p:cNvPr id="15364" name="Text Box 7"/>
          <p:cNvSpPr txBox="1">
            <a:spLocks noChangeArrowheads="1"/>
          </p:cNvSpPr>
          <p:nvPr/>
        </p:nvSpPr>
        <p:spPr bwMode="auto">
          <a:xfrm>
            <a:off x="990600" y="5181600"/>
            <a:ext cx="3956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Generates moderate to heavy amounts of dust</a:t>
            </a:r>
          </a:p>
        </p:txBody>
      </p:sp>
      <p:sp>
        <p:nvSpPr>
          <p:cNvPr id="15365" name="Text Box 8"/>
          <p:cNvSpPr txBox="1">
            <a:spLocks noChangeArrowheads="1"/>
          </p:cNvSpPr>
          <p:nvPr/>
        </p:nvSpPr>
        <p:spPr bwMode="auto">
          <a:xfrm>
            <a:off x="5713413" y="5486400"/>
            <a:ext cx="29289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Generates heavy amounts of dust</a:t>
            </a:r>
          </a:p>
        </p:txBody>
      </p:sp>
      <p:sp>
        <p:nvSpPr>
          <p:cNvPr id="15366" name="Text Box 9"/>
          <p:cNvSpPr txBox="1">
            <a:spLocks noChangeArrowheads="1"/>
          </p:cNvSpPr>
          <p:nvPr/>
        </p:nvSpPr>
        <p:spPr bwMode="auto">
          <a:xfrm>
            <a:off x="1371600" y="1828800"/>
            <a:ext cx="3095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rgbClr val="FFC000"/>
                </a:solidFill>
                <a:latin typeface="Verdana" pitchFamily="34" charset="0"/>
              </a:rPr>
              <a:t>Jack-hammering</a:t>
            </a:r>
          </a:p>
        </p:txBody>
      </p:sp>
      <p:sp>
        <p:nvSpPr>
          <p:cNvPr id="15367" name="Text Box 10"/>
          <p:cNvSpPr txBox="1">
            <a:spLocks noChangeArrowheads="1"/>
          </p:cNvSpPr>
          <p:nvPr/>
        </p:nvSpPr>
        <p:spPr bwMode="auto">
          <a:xfrm>
            <a:off x="5672138" y="1687513"/>
            <a:ext cx="2754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rgbClr val="FFC000"/>
                </a:solidFill>
                <a:latin typeface="Verdana" pitchFamily="34" charset="0"/>
              </a:rPr>
              <a:t>Power sanding</a:t>
            </a:r>
          </a:p>
        </p:txBody>
      </p:sp>
      <p:pic>
        <p:nvPicPr>
          <p:cNvPr id="15368" name="Picture 17" descr="S:\DanL\IMOLYM\Demo.jpg"/>
          <p:cNvPicPr>
            <a:picLocks noChangeAspect="1" noChangeArrowheads="1"/>
          </p:cNvPicPr>
          <p:nvPr/>
        </p:nvPicPr>
        <p:blipFill>
          <a:blip r:embed="rId4">
            <a:extLst>
              <a:ext uri="{28A0092B-C50C-407E-A947-70E740481C1C}">
                <a14:useLocalDpi xmlns:a14="http://schemas.microsoft.com/office/drawing/2010/main" val="0"/>
              </a:ext>
            </a:extLst>
          </a:blip>
          <a:srcRect r="-157"/>
          <a:stretch>
            <a:fillRect/>
          </a:stretch>
        </p:blipFill>
        <p:spPr bwMode="auto">
          <a:xfrm>
            <a:off x="3581400" y="2619375"/>
            <a:ext cx="1995488"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8" descr="S:\DanL\IMOLYM\BaughF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2438400"/>
            <a:ext cx="2270125"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0" name="Text Box 19"/>
          <p:cNvSpPr txBox="1">
            <a:spLocks noChangeArrowheads="1"/>
          </p:cNvSpPr>
          <p:nvPr/>
        </p:nvSpPr>
        <p:spPr bwMode="auto">
          <a:xfrm>
            <a:off x="4052888" y="6537325"/>
            <a:ext cx="752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12</a:t>
            </a:r>
          </a:p>
        </p:txBody>
      </p:sp>
      <p:pic>
        <p:nvPicPr>
          <p:cNvPr id="15371" name="Picture 21" descr="drillingnois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438400"/>
            <a:ext cx="2855913"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440440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228600"/>
            <a:ext cx="8915400" cy="639763"/>
          </a:xfrm>
        </p:spPr>
        <p:txBody>
          <a:bodyPr/>
          <a:lstStyle/>
          <a:p>
            <a:r>
              <a:rPr lang="en-US" altLang="en-US" b="0" smtClean="0">
                <a:latin typeface="Verdana" pitchFamily="34" charset="0"/>
              </a:rPr>
              <a:t>Silica Exposure –Concrete Highway work</a:t>
            </a:r>
          </a:p>
        </p:txBody>
      </p:sp>
      <p:pic>
        <p:nvPicPr>
          <p:cNvPr id="16387" name="Picture 4" descr="S:\WP\Earles\POWERPNT\Picture Library\Silica in Const2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828800"/>
            <a:ext cx="6242050" cy="406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5"/>
          <p:cNvSpPr txBox="1">
            <a:spLocks noChangeArrowheads="1"/>
          </p:cNvSpPr>
          <p:nvPr/>
        </p:nvSpPr>
        <p:spPr bwMode="auto">
          <a:xfrm>
            <a:off x="1905000" y="1143000"/>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a:solidFill>
                  <a:srgbClr val="FFC000"/>
                </a:solidFill>
                <a:latin typeface="Verdana" pitchFamily="34" charset="0"/>
              </a:rPr>
              <a:t>Drilling concrete pavement dry</a:t>
            </a:r>
          </a:p>
        </p:txBody>
      </p:sp>
      <p:sp>
        <p:nvSpPr>
          <p:cNvPr id="16389" name="Text Box 6"/>
          <p:cNvSpPr txBox="1">
            <a:spLocks noChangeArrowheads="1"/>
          </p:cNvSpPr>
          <p:nvPr/>
        </p:nvSpPr>
        <p:spPr bwMode="auto">
          <a:xfrm>
            <a:off x="1600200" y="6096000"/>
            <a:ext cx="5803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Generates moderate amounts of dust</a:t>
            </a:r>
          </a:p>
        </p:txBody>
      </p:sp>
      <p:sp>
        <p:nvSpPr>
          <p:cNvPr id="16390" name="Text Box 7"/>
          <p:cNvSpPr txBox="1">
            <a:spLocks noChangeArrowheads="1"/>
          </p:cNvSpPr>
          <p:nvPr/>
        </p:nvSpPr>
        <p:spPr bwMode="auto">
          <a:xfrm>
            <a:off x="4338638" y="6583363"/>
            <a:ext cx="7921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13</a:t>
            </a:r>
          </a:p>
        </p:txBody>
      </p:sp>
    </p:spTree>
    <p:custDataLst>
      <p:tags r:id="rId1"/>
    </p:custDataLst>
    <p:extLst>
      <p:ext uri="{BB962C8B-B14F-4D97-AF65-F5344CB8AC3E}">
        <p14:creationId xmlns:p14="http://schemas.microsoft.com/office/powerpoint/2010/main" val="36783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685800"/>
            <a:ext cx="7848600" cy="639763"/>
          </a:xfrm>
        </p:spPr>
        <p:txBody>
          <a:bodyPr/>
          <a:lstStyle/>
          <a:p>
            <a:pPr algn="ctr"/>
            <a:r>
              <a:rPr lang="en-US" altLang="en-US" b="0" smtClean="0">
                <a:latin typeface="Verdana" pitchFamily="34" charset="0"/>
              </a:rPr>
              <a:t>Silica Exposure – brick and cinder block cutting</a:t>
            </a:r>
          </a:p>
        </p:txBody>
      </p:sp>
      <p:sp>
        <p:nvSpPr>
          <p:cNvPr id="18435" name="Text Box 7"/>
          <p:cNvSpPr txBox="1">
            <a:spLocks noChangeArrowheads="1"/>
          </p:cNvSpPr>
          <p:nvPr/>
        </p:nvSpPr>
        <p:spPr bwMode="auto">
          <a:xfrm>
            <a:off x="0" y="5919788"/>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Generates moderate to heavy amounts of dust without water.</a:t>
            </a:r>
          </a:p>
        </p:txBody>
      </p:sp>
      <p:pic>
        <p:nvPicPr>
          <p:cNvPr id="18436" name="Picture 8" descr="S:\WP\Earles\POWERPNT\Picture Library\Silica in Const3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05000"/>
            <a:ext cx="4314825" cy="281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Object 2"/>
          <p:cNvPicPr>
            <a:picLocks noChangeAspect="1" noChangeArrowheads="1"/>
          </p:cNvPicPr>
          <p:nvPr/>
        </p:nvPicPr>
        <p:blipFill>
          <a:blip r:embed="rId5">
            <a:extLst>
              <a:ext uri="{28A0092B-C50C-407E-A947-70E740481C1C}">
                <a14:useLocalDpi xmlns:a14="http://schemas.microsoft.com/office/drawing/2010/main" val="0"/>
              </a:ext>
            </a:extLst>
          </a:blip>
          <a:srcRect r="107" b="95"/>
          <a:stretch>
            <a:fillRect/>
          </a:stretch>
        </p:blipFill>
        <p:spPr bwMode="auto">
          <a:xfrm>
            <a:off x="5486400" y="1676400"/>
            <a:ext cx="2955925" cy="326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10"/>
          <p:cNvSpPr txBox="1">
            <a:spLocks noChangeArrowheads="1"/>
          </p:cNvSpPr>
          <p:nvPr/>
        </p:nvSpPr>
        <p:spPr bwMode="auto">
          <a:xfrm>
            <a:off x="4121150" y="6578600"/>
            <a:ext cx="709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15</a:t>
            </a:r>
          </a:p>
        </p:txBody>
      </p:sp>
      <p:sp>
        <p:nvSpPr>
          <p:cNvPr id="18439" name="TextBox 8"/>
          <p:cNvSpPr txBox="1">
            <a:spLocks noChangeArrowheads="1"/>
          </p:cNvSpPr>
          <p:nvPr/>
        </p:nvSpPr>
        <p:spPr bwMode="auto">
          <a:xfrm>
            <a:off x="914400" y="47244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0"/>
              </a:spcBef>
              <a:buClrTx/>
              <a:buFontTx/>
              <a:buNone/>
            </a:pPr>
            <a:r>
              <a:rPr lang="en-US" altLang="en-US" sz="2400">
                <a:solidFill>
                  <a:schemeClr val="tx1"/>
                </a:solidFill>
                <a:latin typeface="Verdana" pitchFamily="34" charset="0"/>
              </a:rPr>
              <a:t>Without water</a:t>
            </a:r>
          </a:p>
        </p:txBody>
      </p:sp>
      <p:sp>
        <p:nvSpPr>
          <p:cNvPr id="18440" name="TextBox 9"/>
          <p:cNvSpPr txBox="1">
            <a:spLocks noChangeArrowheads="1"/>
          </p:cNvSpPr>
          <p:nvPr/>
        </p:nvSpPr>
        <p:spPr bwMode="auto">
          <a:xfrm>
            <a:off x="5791200" y="5029200"/>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0"/>
              </a:spcBef>
              <a:buClrTx/>
              <a:buFontTx/>
              <a:buNone/>
            </a:pPr>
            <a:r>
              <a:rPr lang="en-US" altLang="en-US" sz="2400">
                <a:solidFill>
                  <a:schemeClr val="tx1"/>
                </a:solidFill>
                <a:latin typeface="Verdana" pitchFamily="34" charset="0"/>
              </a:rPr>
              <a:t>With water</a:t>
            </a:r>
          </a:p>
        </p:txBody>
      </p:sp>
      <p:sp>
        <p:nvSpPr>
          <p:cNvPr id="11" name="Oval 10"/>
          <p:cNvSpPr/>
          <p:nvPr/>
        </p:nvSpPr>
        <p:spPr>
          <a:xfrm>
            <a:off x="7010400" y="1905000"/>
            <a:ext cx="838200" cy="685800"/>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ustDataLst>
      <p:tags r:id="rId1"/>
    </p:custDataLst>
    <p:extLst>
      <p:ext uri="{BB962C8B-B14F-4D97-AF65-F5344CB8AC3E}">
        <p14:creationId xmlns:p14="http://schemas.microsoft.com/office/powerpoint/2010/main" val="1726446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52400" y="1752600"/>
            <a:ext cx="8493125" cy="4114800"/>
          </a:xfrm>
          <a:noFill/>
        </p:spPr>
        <p:txBody>
          <a:bodyPr/>
          <a:lstStyle/>
          <a:p>
            <a:pPr>
              <a:lnSpc>
                <a:spcPct val="90000"/>
              </a:lnSpc>
            </a:pPr>
            <a:r>
              <a:rPr lang="en-US" altLang="en-US" dirty="0" smtClean="0">
                <a:solidFill>
                  <a:schemeClr val="tx1"/>
                </a:solidFill>
                <a:latin typeface="Verdana" pitchFamily="34" charset="0"/>
              </a:rPr>
              <a:t>When dust is controlled, exposures are low.</a:t>
            </a:r>
          </a:p>
          <a:p>
            <a:pPr>
              <a:lnSpc>
                <a:spcPct val="90000"/>
              </a:lnSpc>
            </a:pPr>
            <a:endParaRPr lang="en-US" altLang="en-US" dirty="0" smtClean="0">
              <a:solidFill>
                <a:schemeClr val="tx1"/>
              </a:solidFill>
              <a:latin typeface="Verdana" pitchFamily="34" charset="0"/>
            </a:endParaRPr>
          </a:p>
          <a:p>
            <a:pPr>
              <a:lnSpc>
                <a:spcPct val="90000"/>
              </a:lnSpc>
            </a:pPr>
            <a:r>
              <a:rPr lang="en-US" altLang="en-US" dirty="0" smtClean="0">
                <a:solidFill>
                  <a:schemeClr val="tx1"/>
                </a:solidFill>
                <a:latin typeface="Verdana" pitchFamily="34" charset="0"/>
              </a:rPr>
              <a:t>When dust is uncontrolled, exposures are high.</a:t>
            </a:r>
          </a:p>
          <a:p>
            <a:pPr>
              <a:lnSpc>
                <a:spcPct val="90000"/>
              </a:lnSpc>
            </a:pPr>
            <a:endParaRPr lang="en-US" altLang="en-US" dirty="0" smtClean="0">
              <a:solidFill>
                <a:schemeClr val="tx1"/>
              </a:solidFill>
              <a:latin typeface="Verdana" pitchFamily="34" charset="0"/>
            </a:endParaRPr>
          </a:p>
          <a:p>
            <a:pPr>
              <a:lnSpc>
                <a:spcPct val="90000"/>
              </a:lnSpc>
            </a:pPr>
            <a:r>
              <a:rPr lang="en-US" altLang="en-US" dirty="0" smtClean="0">
                <a:solidFill>
                  <a:schemeClr val="tx1"/>
                </a:solidFill>
                <a:latin typeface="Verdana" pitchFamily="34" charset="0"/>
              </a:rPr>
              <a:t>Many exposures are for short time periods, but at very high concentrations.</a:t>
            </a:r>
          </a:p>
          <a:p>
            <a:pPr>
              <a:lnSpc>
                <a:spcPct val="90000"/>
              </a:lnSpc>
              <a:buFontTx/>
              <a:buNone/>
            </a:pPr>
            <a:endParaRPr lang="en-US" altLang="en-US" dirty="0" smtClean="0">
              <a:solidFill>
                <a:schemeClr val="tx1"/>
              </a:solidFill>
              <a:latin typeface="Verdana" pitchFamily="34" charset="0"/>
            </a:endParaRPr>
          </a:p>
          <a:p>
            <a:pPr>
              <a:lnSpc>
                <a:spcPct val="90000"/>
              </a:lnSpc>
            </a:pPr>
            <a:r>
              <a:rPr lang="en-US" altLang="en-US" dirty="0" smtClean="0">
                <a:solidFill>
                  <a:schemeClr val="tx1"/>
                </a:solidFill>
                <a:latin typeface="Verdana" pitchFamily="34" charset="0"/>
              </a:rPr>
              <a:t>Short, high exposure can still exceed permissible limits and cause lung damage.</a:t>
            </a:r>
          </a:p>
        </p:txBody>
      </p:sp>
      <p:sp>
        <p:nvSpPr>
          <p:cNvPr id="22531" name="Text Box 4"/>
          <p:cNvSpPr txBox="1">
            <a:spLocks noChangeArrowheads="1"/>
          </p:cNvSpPr>
          <p:nvPr/>
        </p:nvSpPr>
        <p:spPr bwMode="auto">
          <a:xfrm>
            <a:off x="609600" y="6096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algn="ctr" eaLnBrk="1" hangingPunct="1">
              <a:spcBef>
                <a:spcPct val="50000"/>
              </a:spcBef>
              <a:buClrTx/>
              <a:buFontTx/>
              <a:buNone/>
            </a:pPr>
            <a:r>
              <a:rPr lang="en-US" altLang="en-US" sz="3600">
                <a:solidFill>
                  <a:srgbClr val="FFC000"/>
                </a:solidFill>
                <a:latin typeface="Verdana" pitchFamily="34" charset="0"/>
              </a:rPr>
              <a:t>The Risk of Silica Exposure</a:t>
            </a:r>
          </a:p>
        </p:txBody>
      </p:sp>
      <p:sp>
        <p:nvSpPr>
          <p:cNvPr id="22532" name="Text Box 5"/>
          <p:cNvSpPr txBox="1">
            <a:spLocks noChangeArrowheads="1"/>
          </p:cNvSpPr>
          <p:nvPr/>
        </p:nvSpPr>
        <p:spPr bwMode="auto">
          <a:xfrm>
            <a:off x="4257675" y="6583363"/>
            <a:ext cx="6969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19</a:t>
            </a:r>
          </a:p>
        </p:txBody>
      </p:sp>
    </p:spTree>
    <p:custDataLst>
      <p:tags r:id="rId1"/>
    </p:custDataLst>
    <p:extLst>
      <p:ext uri="{BB962C8B-B14F-4D97-AF65-F5344CB8AC3E}">
        <p14:creationId xmlns:p14="http://schemas.microsoft.com/office/powerpoint/2010/main" val="3388633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762000" y="533400"/>
            <a:ext cx="7772400" cy="990600"/>
          </a:xfrm>
          <a:noFill/>
        </p:spPr>
        <p:txBody>
          <a:bodyPr/>
          <a:lstStyle/>
          <a:p>
            <a:pPr>
              <a:lnSpc>
                <a:spcPct val="90000"/>
              </a:lnSpc>
              <a:buFontTx/>
              <a:buNone/>
            </a:pPr>
            <a:r>
              <a:rPr lang="en-US" altLang="en-US" smtClean="0">
                <a:solidFill>
                  <a:srgbClr val="FFC000"/>
                </a:solidFill>
                <a:latin typeface="Verdana" pitchFamily="34" charset="0"/>
              </a:rPr>
              <a:t>Silica dust exposure can be controlled by use of water or exhaust ventilation</a:t>
            </a:r>
          </a:p>
        </p:txBody>
      </p:sp>
      <p:pic>
        <p:nvPicPr>
          <p:cNvPr id="23555"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8125" y="2386013"/>
            <a:ext cx="3402013" cy="332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6" descr="S:\WP\Earles\POWERPNT\Picture Library\Silica in Const2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013" y="2482850"/>
            <a:ext cx="4837112"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7"/>
          <p:cNvSpPr txBox="1">
            <a:spLocks noChangeArrowheads="1"/>
          </p:cNvSpPr>
          <p:nvPr/>
        </p:nvSpPr>
        <p:spPr bwMode="auto">
          <a:xfrm>
            <a:off x="334963" y="5711825"/>
            <a:ext cx="4273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Using water to cut concrete and bricks</a:t>
            </a:r>
          </a:p>
        </p:txBody>
      </p:sp>
      <p:sp>
        <p:nvSpPr>
          <p:cNvPr id="23558" name="Text Box 8"/>
          <p:cNvSpPr txBox="1">
            <a:spLocks noChangeArrowheads="1"/>
          </p:cNvSpPr>
          <p:nvPr/>
        </p:nvSpPr>
        <p:spPr bwMode="auto">
          <a:xfrm>
            <a:off x="5392738" y="5784850"/>
            <a:ext cx="33226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Concrete sander with exhaust ventilation</a:t>
            </a:r>
          </a:p>
        </p:txBody>
      </p:sp>
      <p:sp>
        <p:nvSpPr>
          <p:cNvPr id="23559" name="Text Box 9"/>
          <p:cNvSpPr txBox="1">
            <a:spLocks noChangeArrowheads="1"/>
          </p:cNvSpPr>
          <p:nvPr/>
        </p:nvSpPr>
        <p:spPr bwMode="auto">
          <a:xfrm>
            <a:off x="4148138" y="6583363"/>
            <a:ext cx="641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20</a:t>
            </a:r>
          </a:p>
        </p:txBody>
      </p:sp>
    </p:spTree>
    <p:custDataLst>
      <p:tags r:id="rId1"/>
    </p:custDataLst>
    <p:extLst>
      <p:ext uri="{BB962C8B-B14F-4D97-AF65-F5344CB8AC3E}">
        <p14:creationId xmlns:p14="http://schemas.microsoft.com/office/powerpoint/2010/main" val="214038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81000"/>
            <a:ext cx="8229600" cy="639763"/>
          </a:xfrm>
        </p:spPr>
        <p:txBody>
          <a:bodyPr/>
          <a:lstStyle/>
          <a:p>
            <a:r>
              <a:rPr lang="en-US" altLang="en-US" b="0" smtClean="0">
                <a:latin typeface="Verdana" pitchFamily="34" charset="0"/>
              </a:rPr>
              <a:t>Silica Exposure Control - Sandblasting</a:t>
            </a:r>
          </a:p>
        </p:txBody>
      </p:sp>
      <p:sp>
        <p:nvSpPr>
          <p:cNvPr id="24579" name="Text Box 4"/>
          <p:cNvSpPr txBox="1">
            <a:spLocks noChangeArrowheads="1"/>
          </p:cNvSpPr>
          <p:nvPr/>
        </p:nvSpPr>
        <p:spPr bwMode="auto">
          <a:xfrm>
            <a:off x="304800" y="1447800"/>
            <a:ext cx="43291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The best control is to </a:t>
            </a:r>
            <a:r>
              <a:rPr lang="en-US" altLang="en-US" sz="2400">
                <a:solidFill>
                  <a:schemeClr val="accent2"/>
                </a:solidFill>
                <a:latin typeface="Verdana" pitchFamily="34" charset="0"/>
              </a:rPr>
              <a:t>not </a:t>
            </a:r>
            <a:r>
              <a:rPr lang="en-US" altLang="en-US" sz="2400">
                <a:solidFill>
                  <a:schemeClr val="tx1"/>
                </a:solidFill>
                <a:latin typeface="Verdana" pitchFamily="34" charset="0"/>
              </a:rPr>
              <a:t>use silica sand.</a:t>
            </a:r>
          </a:p>
        </p:txBody>
      </p:sp>
      <p:sp>
        <p:nvSpPr>
          <p:cNvPr id="24580" name="Text Box 5"/>
          <p:cNvSpPr txBox="1">
            <a:spLocks noChangeArrowheads="1"/>
          </p:cNvSpPr>
          <p:nvPr/>
        </p:nvSpPr>
        <p:spPr bwMode="auto">
          <a:xfrm>
            <a:off x="242888" y="4945063"/>
            <a:ext cx="446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endParaRPr lang="en-US" altLang="en-US" sz="1800">
              <a:solidFill>
                <a:schemeClr val="tx1"/>
              </a:solidFill>
              <a:latin typeface="Verdana" pitchFamily="34" charset="0"/>
            </a:endParaRPr>
          </a:p>
        </p:txBody>
      </p:sp>
      <p:sp>
        <p:nvSpPr>
          <p:cNvPr id="24581" name="Text Box 6"/>
          <p:cNvSpPr txBox="1">
            <a:spLocks noChangeArrowheads="1"/>
          </p:cNvSpPr>
          <p:nvPr/>
        </p:nvSpPr>
        <p:spPr bwMode="auto">
          <a:xfrm>
            <a:off x="228600" y="2590800"/>
            <a:ext cx="43608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Substitutes include garnet, glass beads, aluminum oxide, or iron oxide.</a:t>
            </a:r>
          </a:p>
        </p:txBody>
      </p:sp>
      <p:sp>
        <p:nvSpPr>
          <p:cNvPr id="24582" name="Text Box 9"/>
          <p:cNvSpPr txBox="1">
            <a:spLocks noChangeArrowheads="1"/>
          </p:cNvSpPr>
          <p:nvPr/>
        </p:nvSpPr>
        <p:spPr bwMode="auto">
          <a:xfrm>
            <a:off x="174625" y="4038600"/>
            <a:ext cx="439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If silica sand is used, keep other workers away from area.</a:t>
            </a:r>
          </a:p>
        </p:txBody>
      </p:sp>
      <p:pic>
        <p:nvPicPr>
          <p:cNvPr id="24583" name="Picture 17" descr="http://www.newsvermont.org/PhotoArchive/Places/sandblasting-web.jpg"/>
          <p:cNvPicPr>
            <a:picLocks noChangeAspect="1" noChangeArrowheads="1"/>
          </p:cNvPicPr>
          <p:nvPr/>
        </p:nvPicPr>
        <p:blipFill>
          <a:blip r:embed="rId4">
            <a:extLst>
              <a:ext uri="{28A0092B-C50C-407E-A947-70E740481C1C}">
                <a14:useLocalDpi xmlns:a14="http://schemas.microsoft.com/office/drawing/2010/main" val="0"/>
              </a:ext>
            </a:extLst>
          </a:blip>
          <a:srcRect r="-92"/>
          <a:stretch>
            <a:fillRect/>
          </a:stretch>
        </p:blipFill>
        <p:spPr bwMode="auto">
          <a:xfrm>
            <a:off x="5545138" y="2828925"/>
            <a:ext cx="2465387"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19" descr="http://www.osha-slc.gov/Silica/gif/20.gif"/>
          <p:cNvPicPr>
            <a:picLocks noChangeAspect="1" noChangeArrowheads="1"/>
          </p:cNvPicPr>
          <p:nvPr/>
        </p:nvPicPr>
        <p:blipFill>
          <a:blip r:embed="rId5">
            <a:lum bright="12000"/>
            <a:extLst>
              <a:ext uri="{28A0092B-C50C-407E-A947-70E740481C1C}">
                <a14:useLocalDpi xmlns:a14="http://schemas.microsoft.com/office/drawing/2010/main" val="0"/>
              </a:ext>
            </a:extLst>
          </a:blip>
          <a:srcRect r="-101"/>
          <a:stretch>
            <a:fillRect/>
          </a:stretch>
        </p:blipFill>
        <p:spPr bwMode="auto">
          <a:xfrm>
            <a:off x="4724400" y="2286000"/>
            <a:ext cx="409257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5" name="Text Box 20"/>
          <p:cNvSpPr txBox="1">
            <a:spLocks noChangeArrowheads="1"/>
          </p:cNvSpPr>
          <p:nvPr/>
        </p:nvSpPr>
        <p:spPr bwMode="auto">
          <a:xfrm>
            <a:off x="4108450" y="6496050"/>
            <a:ext cx="709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21</a:t>
            </a:r>
          </a:p>
        </p:txBody>
      </p:sp>
      <p:sp>
        <p:nvSpPr>
          <p:cNvPr id="24586" name="Text Box 21"/>
          <p:cNvSpPr txBox="1">
            <a:spLocks noChangeArrowheads="1"/>
          </p:cNvSpPr>
          <p:nvPr/>
        </p:nvSpPr>
        <p:spPr bwMode="auto">
          <a:xfrm>
            <a:off x="258763" y="5356225"/>
            <a:ext cx="42449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If workers must be in the area, they will need to wear respirators too.</a:t>
            </a:r>
          </a:p>
        </p:txBody>
      </p:sp>
    </p:spTree>
    <p:custDataLst>
      <p:tags r:id="rId1"/>
    </p:custDataLst>
    <p:extLst>
      <p:ext uri="{BB962C8B-B14F-4D97-AF65-F5344CB8AC3E}">
        <p14:creationId xmlns:p14="http://schemas.microsoft.com/office/powerpoint/2010/main" val="3407914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81000"/>
            <a:ext cx="7848600" cy="639763"/>
          </a:xfrm>
        </p:spPr>
        <p:txBody>
          <a:bodyPr/>
          <a:lstStyle/>
          <a:p>
            <a:pPr algn="ctr"/>
            <a:r>
              <a:rPr lang="en-US" altLang="en-US" sz="3600" b="0" smtClean="0">
                <a:latin typeface="Verdana" pitchFamily="34" charset="0"/>
              </a:rPr>
              <a:t>Silica</a:t>
            </a:r>
            <a:r>
              <a:rPr lang="en-US" altLang="en-US" sz="3600" b="0" smtClean="0"/>
              <a:t> Exposure Control</a:t>
            </a:r>
          </a:p>
        </p:txBody>
      </p:sp>
      <p:sp>
        <p:nvSpPr>
          <p:cNvPr id="25603" name="Rectangle 3"/>
          <p:cNvSpPr>
            <a:spLocks noGrp="1" noChangeArrowheads="1"/>
          </p:cNvSpPr>
          <p:nvPr>
            <p:ph type="body" idx="1"/>
          </p:nvPr>
        </p:nvSpPr>
        <p:spPr>
          <a:xfrm>
            <a:off x="500063" y="1295400"/>
            <a:ext cx="8643937" cy="663575"/>
          </a:xfrm>
          <a:noFill/>
        </p:spPr>
        <p:txBody>
          <a:bodyPr/>
          <a:lstStyle/>
          <a:p>
            <a:pPr algn="ctr">
              <a:lnSpc>
                <a:spcPct val="90000"/>
              </a:lnSpc>
              <a:buFontTx/>
              <a:buNone/>
            </a:pPr>
            <a:r>
              <a:rPr lang="en-US" altLang="en-US" smtClean="0">
                <a:solidFill>
                  <a:schemeClr val="hlink"/>
                </a:solidFill>
                <a:latin typeface="Verdana" pitchFamily="34" charset="0"/>
              </a:rPr>
              <a:t>Avoid dry sweeping and use of compressed air on concrete</a:t>
            </a:r>
          </a:p>
        </p:txBody>
      </p:sp>
      <p:pic>
        <p:nvPicPr>
          <p:cNvPr id="25604" name="Picture 5" descr="S:\WP\Earles\POWERPNT\Picture Library\Silica in Const28.jpg"/>
          <p:cNvPicPr>
            <a:picLocks noChangeAspect="1" noChangeArrowheads="1"/>
          </p:cNvPicPr>
          <p:nvPr/>
        </p:nvPicPr>
        <p:blipFill>
          <a:blip r:embed="rId4">
            <a:lum bright="18000" contrast="-14000"/>
            <a:extLst>
              <a:ext uri="{28A0092B-C50C-407E-A947-70E740481C1C}">
                <a14:useLocalDpi xmlns:a14="http://schemas.microsoft.com/office/drawing/2010/main" val="0"/>
              </a:ext>
            </a:extLst>
          </a:blip>
          <a:srcRect r="-3"/>
          <a:stretch>
            <a:fillRect/>
          </a:stretch>
        </p:blipFill>
        <p:spPr bwMode="auto">
          <a:xfrm>
            <a:off x="4792663" y="2444750"/>
            <a:ext cx="40449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7" descr="S:\DanL\IMOLYM\Clup.jpg"/>
          <p:cNvPicPr>
            <a:picLocks noChangeAspect="1" noChangeArrowheads="1"/>
          </p:cNvPicPr>
          <p:nvPr/>
        </p:nvPicPr>
        <p:blipFill>
          <a:blip r:embed="rId5">
            <a:extLst>
              <a:ext uri="{28A0092B-C50C-407E-A947-70E740481C1C}">
                <a14:useLocalDpi xmlns:a14="http://schemas.microsoft.com/office/drawing/2010/main" val="0"/>
              </a:ext>
            </a:extLst>
          </a:blip>
          <a:srcRect r="82"/>
          <a:stretch>
            <a:fillRect/>
          </a:stretch>
        </p:blipFill>
        <p:spPr bwMode="auto">
          <a:xfrm>
            <a:off x="465138" y="2463800"/>
            <a:ext cx="3943350" cy="286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Text Box 8"/>
          <p:cNvSpPr txBox="1">
            <a:spLocks noChangeArrowheads="1"/>
          </p:cNvSpPr>
          <p:nvPr/>
        </p:nvSpPr>
        <p:spPr bwMode="auto">
          <a:xfrm>
            <a:off x="654050" y="5622925"/>
            <a:ext cx="76565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a:solidFill>
                  <a:schemeClr val="tx1"/>
                </a:solidFill>
                <a:latin typeface="Verdana" pitchFamily="34" charset="0"/>
              </a:rPr>
              <a:t>Both these activities can stir up large amounts of dust. Use a vacuum with high efficiency filters when possible.</a:t>
            </a:r>
          </a:p>
        </p:txBody>
      </p:sp>
      <p:sp>
        <p:nvSpPr>
          <p:cNvPr id="25607" name="Text Box 9"/>
          <p:cNvSpPr txBox="1">
            <a:spLocks noChangeArrowheads="1"/>
          </p:cNvSpPr>
          <p:nvPr/>
        </p:nvSpPr>
        <p:spPr bwMode="auto">
          <a:xfrm>
            <a:off x="4230688" y="6583363"/>
            <a:ext cx="9286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22</a:t>
            </a:r>
          </a:p>
        </p:txBody>
      </p:sp>
    </p:spTree>
    <p:custDataLst>
      <p:tags r:id="rId1"/>
    </p:custDataLst>
    <p:extLst>
      <p:ext uri="{BB962C8B-B14F-4D97-AF65-F5344CB8AC3E}">
        <p14:creationId xmlns:p14="http://schemas.microsoft.com/office/powerpoint/2010/main" val="3606573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228600"/>
            <a:ext cx="7696200" cy="838200"/>
          </a:xfrm>
        </p:spPr>
        <p:txBody>
          <a:bodyPr/>
          <a:lstStyle/>
          <a:p>
            <a:pPr algn="ctr"/>
            <a:r>
              <a:rPr lang="en-US" altLang="en-US" sz="3600" b="0" smtClean="0">
                <a:latin typeface="Verdana" pitchFamily="34" charset="0"/>
              </a:rPr>
              <a:t>Silica and Use of Respirators</a:t>
            </a:r>
          </a:p>
        </p:txBody>
      </p:sp>
      <p:sp>
        <p:nvSpPr>
          <p:cNvPr id="27651" name="Rectangle 3"/>
          <p:cNvSpPr>
            <a:spLocks noGrp="1" noChangeArrowheads="1"/>
          </p:cNvSpPr>
          <p:nvPr>
            <p:ph type="body" idx="1"/>
          </p:nvPr>
        </p:nvSpPr>
        <p:spPr>
          <a:xfrm>
            <a:off x="0" y="1066800"/>
            <a:ext cx="8763000" cy="531813"/>
          </a:xfrm>
          <a:noFill/>
        </p:spPr>
        <p:txBody>
          <a:bodyPr>
            <a:normAutofit fontScale="85000" lnSpcReduction="20000"/>
          </a:bodyPr>
          <a:lstStyle/>
          <a:p>
            <a:pPr algn="ctr">
              <a:lnSpc>
                <a:spcPct val="90000"/>
              </a:lnSpc>
              <a:buFontTx/>
              <a:buNone/>
            </a:pPr>
            <a:r>
              <a:rPr lang="en-US" altLang="en-US" sz="2400" smtClean="0">
                <a:solidFill>
                  <a:schemeClr val="hlink"/>
                </a:solidFill>
                <a:latin typeface="Verdana" pitchFamily="34" charset="0"/>
              </a:rPr>
              <a:t>Respirators must be used if silica dust can’t be controlled with water or ventilation</a:t>
            </a:r>
          </a:p>
        </p:txBody>
      </p:sp>
      <p:pic>
        <p:nvPicPr>
          <p:cNvPr id="27652" name="Picture 9" descr="S:\PhotoWeb\Photos\Respirators\AirSu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9763" y="2041525"/>
            <a:ext cx="3111500"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 Box 10"/>
          <p:cNvSpPr txBox="1">
            <a:spLocks noChangeArrowheads="1"/>
          </p:cNvSpPr>
          <p:nvPr/>
        </p:nvSpPr>
        <p:spPr bwMode="auto">
          <a:xfrm>
            <a:off x="1250950" y="5262563"/>
            <a:ext cx="3581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Air-purifying respirator with dust cartridge </a:t>
            </a:r>
          </a:p>
        </p:txBody>
      </p:sp>
      <p:sp>
        <p:nvSpPr>
          <p:cNvPr id="27654" name="Text Box 11"/>
          <p:cNvSpPr txBox="1">
            <a:spLocks noChangeArrowheads="1"/>
          </p:cNvSpPr>
          <p:nvPr/>
        </p:nvSpPr>
        <p:spPr bwMode="auto">
          <a:xfrm>
            <a:off x="5467350" y="5391150"/>
            <a:ext cx="3676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b="1">
                <a:solidFill>
                  <a:schemeClr val="tx1"/>
                </a:solidFill>
                <a:latin typeface="Verdana" pitchFamily="34" charset="0"/>
              </a:rPr>
              <a:t>Supplied air respirator</a:t>
            </a:r>
          </a:p>
        </p:txBody>
      </p:sp>
      <p:sp>
        <p:nvSpPr>
          <p:cNvPr id="27655" name="Text Box 12"/>
          <p:cNvSpPr txBox="1">
            <a:spLocks noChangeArrowheads="1"/>
          </p:cNvSpPr>
          <p:nvPr/>
        </p:nvSpPr>
        <p:spPr bwMode="auto">
          <a:xfrm>
            <a:off x="4883150" y="3475038"/>
            <a:ext cx="7096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accent2"/>
                </a:solidFill>
                <a:latin typeface="Verdana" pitchFamily="34" charset="0"/>
              </a:rPr>
              <a:t>or</a:t>
            </a:r>
          </a:p>
        </p:txBody>
      </p:sp>
      <p:sp>
        <p:nvSpPr>
          <p:cNvPr id="27656" name="Text Box 13"/>
          <p:cNvSpPr txBox="1">
            <a:spLocks noChangeArrowheads="1"/>
          </p:cNvSpPr>
          <p:nvPr/>
        </p:nvSpPr>
        <p:spPr bwMode="auto">
          <a:xfrm>
            <a:off x="242888" y="3563938"/>
            <a:ext cx="1231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accent2"/>
                </a:solidFill>
                <a:latin typeface="Verdana" pitchFamily="34" charset="0"/>
              </a:rPr>
              <a:t>either</a:t>
            </a:r>
          </a:p>
        </p:txBody>
      </p:sp>
      <p:pic>
        <p:nvPicPr>
          <p:cNvPr id="27657"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133600"/>
            <a:ext cx="3135313"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8" name="Text Box 16"/>
          <p:cNvSpPr txBox="1">
            <a:spLocks noChangeArrowheads="1"/>
          </p:cNvSpPr>
          <p:nvPr/>
        </p:nvSpPr>
        <p:spPr bwMode="auto">
          <a:xfrm>
            <a:off x="4275138" y="6583363"/>
            <a:ext cx="5254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0"/>
              </a:spcBef>
              <a:buClrTx/>
              <a:buFontTx/>
              <a:buNone/>
            </a:pPr>
            <a:r>
              <a:rPr lang="en-US" altLang="en-US" sz="1200">
                <a:solidFill>
                  <a:schemeClr val="tx1"/>
                </a:solidFill>
                <a:latin typeface="Verdana" pitchFamily="34" charset="0"/>
              </a:rPr>
              <a:t>24</a:t>
            </a:r>
          </a:p>
        </p:txBody>
      </p:sp>
    </p:spTree>
    <p:custDataLst>
      <p:tags r:id="rId1"/>
    </p:custDataLst>
    <p:extLst>
      <p:ext uri="{BB962C8B-B14F-4D97-AF65-F5344CB8AC3E}">
        <p14:creationId xmlns:p14="http://schemas.microsoft.com/office/powerpoint/2010/main" val="3094190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609600" y="381000"/>
            <a:ext cx="7772400" cy="944563"/>
          </a:xfrm>
          <a:noFill/>
        </p:spPr>
        <p:txBody>
          <a:bodyPr>
            <a:normAutofit fontScale="92500" lnSpcReduction="20000"/>
          </a:bodyPr>
          <a:lstStyle/>
          <a:p>
            <a:pPr algn="ctr">
              <a:buFontTx/>
              <a:buNone/>
            </a:pPr>
            <a:r>
              <a:rPr lang="en-US" altLang="en-US" sz="3200" smtClean="0">
                <a:solidFill>
                  <a:schemeClr val="tx2"/>
                </a:solidFill>
                <a:latin typeface="Verdana" pitchFamily="34" charset="0"/>
              </a:rPr>
              <a:t>Sandblasting Respirators</a:t>
            </a:r>
          </a:p>
          <a:p>
            <a:pPr algn="ctr">
              <a:buFontTx/>
              <a:buNone/>
            </a:pPr>
            <a:r>
              <a:rPr lang="en-US" altLang="en-US" sz="3200" smtClean="0">
                <a:solidFill>
                  <a:schemeClr val="tx2"/>
                </a:solidFill>
                <a:latin typeface="Verdana" pitchFamily="34" charset="0"/>
              </a:rPr>
              <a:t>(Abrasive blasting hoods)</a:t>
            </a:r>
          </a:p>
        </p:txBody>
      </p:sp>
      <p:sp>
        <p:nvSpPr>
          <p:cNvPr id="28675" name="Rectangle 4"/>
          <p:cNvSpPr>
            <a:spLocks noChangeArrowheads="1"/>
          </p:cNvSpPr>
          <p:nvPr/>
        </p:nvSpPr>
        <p:spPr bwMode="auto">
          <a:xfrm>
            <a:off x="228600" y="2362200"/>
            <a:ext cx="49942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Sandblasting with silica sand requires a full sandblasting hood.</a:t>
            </a:r>
          </a:p>
        </p:txBody>
      </p:sp>
      <p:sp>
        <p:nvSpPr>
          <p:cNvPr id="28676" name="Text Box 6"/>
          <p:cNvSpPr txBox="1">
            <a:spLocks noChangeArrowheads="1"/>
          </p:cNvSpPr>
          <p:nvPr/>
        </p:nvSpPr>
        <p:spPr bwMode="auto">
          <a:xfrm>
            <a:off x="225425" y="4143375"/>
            <a:ext cx="499903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The sandblaster helper will also need a respirator. Nearby employees may need respirators, also.</a:t>
            </a:r>
          </a:p>
        </p:txBody>
      </p:sp>
      <p:sp>
        <p:nvSpPr>
          <p:cNvPr id="28677" name="Text Box 11"/>
          <p:cNvSpPr txBox="1">
            <a:spLocks noChangeArrowheads="1"/>
          </p:cNvSpPr>
          <p:nvPr/>
        </p:nvSpPr>
        <p:spPr bwMode="auto">
          <a:xfrm>
            <a:off x="3956050" y="6583363"/>
            <a:ext cx="750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25</a:t>
            </a:r>
          </a:p>
        </p:txBody>
      </p:sp>
      <p:pic>
        <p:nvPicPr>
          <p:cNvPr id="28678" name="Picture 11" descr="sandblast1"/>
          <p:cNvPicPr>
            <a:picLocks noChangeAspect="1" noChangeArrowheads="1"/>
          </p:cNvPicPr>
          <p:nvPr/>
        </p:nvPicPr>
        <p:blipFill>
          <a:blip r:embed="rId4">
            <a:extLst>
              <a:ext uri="{28A0092B-C50C-407E-A947-70E740481C1C}">
                <a14:useLocalDpi xmlns:a14="http://schemas.microsoft.com/office/drawing/2010/main" val="0"/>
              </a:ext>
            </a:extLst>
          </a:blip>
          <a:srcRect b="20"/>
          <a:stretch>
            <a:fillRect/>
          </a:stretch>
        </p:blipFill>
        <p:spPr bwMode="auto">
          <a:xfrm>
            <a:off x="5557838" y="1811338"/>
            <a:ext cx="2973387" cy="454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178065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7848600" cy="639763"/>
          </a:xfrm>
        </p:spPr>
        <p:txBody>
          <a:bodyPr/>
          <a:lstStyle/>
          <a:p>
            <a:pPr algn="ctr"/>
            <a:r>
              <a:rPr lang="en-US" altLang="en-US" sz="3600" b="0" dirty="0" smtClean="0">
                <a:latin typeface="Verdana" pitchFamily="34" charset="0"/>
              </a:rPr>
              <a:t>Purpose of  this training</a:t>
            </a:r>
          </a:p>
        </p:txBody>
      </p:sp>
      <p:sp>
        <p:nvSpPr>
          <p:cNvPr id="4099" name="Text Box 3"/>
          <p:cNvSpPr txBox="1">
            <a:spLocks noChangeArrowheads="1"/>
          </p:cNvSpPr>
          <p:nvPr/>
        </p:nvSpPr>
        <p:spPr bwMode="auto">
          <a:xfrm>
            <a:off x="209550" y="1981200"/>
            <a:ext cx="7848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000" dirty="0" smtClean="0">
                <a:solidFill>
                  <a:schemeClr val="tx1"/>
                </a:solidFill>
                <a:latin typeface="Verdana" pitchFamily="34" charset="0"/>
              </a:rPr>
              <a:t>Overall the </a:t>
            </a:r>
            <a:r>
              <a:rPr lang="en-US" altLang="en-US" sz="2000" dirty="0">
                <a:solidFill>
                  <a:schemeClr val="tx1"/>
                </a:solidFill>
                <a:latin typeface="Verdana" pitchFamily="34" charset="0"/>
              </a:rPr>
              <a:t>purpose of this training is to </a:t>
            </a:r>
            <a:r>
              <a:rPr lang="en-US" altLang="en-US" sz="2000" dirty="0" smtClean="0">
                <a:solidFill>
                  <a:schemeClr val="tx1"/>
                </a:solidFill>
                <a:latin typeface="Verdana" pitchFamily="34" charset="0"/>
              </a:rPr>
              <a:t>provide you with information about </a:t>
            </a:r>
            <a:r>
              <a:rPr lang="en-US" altLang="en-US" sz="2000" dirty="0">
                <a:solidFill>
                  <a:schemeClr val="tx1"/>
                </a:solidFill>
                <a:latin typeface="Verdana" pitchFamily="34" charset="0"/>
              </a:rPr>
              <a:t>the serious health hazards of silica dust</a:t>
            </a:r>
            <a:r>
              <a:rPr lang="en-US" altLang="en-US" sz="2000" dirty="0" smtClean="0">
                <a:solidFill>
                  <a:schemeClr val="tx1"/>
                </a:solidFill>
                <a:latin typeface="Verdana" pitchFamily="34" charset="0"/>
              </a:rPr>
              <a:t>. In addition to general information, this training will also discuss…</a:t>
            </a:r>
          </a:p>
          <a:p>
            <a:pPr marL="342900" indent="-342900" eaLnBrk="1" hangingPunct="1">
              <a:spcBef>
                <a:spcPct val="50000"/>
              </a:spcBef>
              <a:buClrTx/>
            </a:pPr>
            <a:r>
              <a:rPr lang="en-US" altLang="en-US" sz="2000" dirty="0" smtClean="0">
                <a:solidFill>
                  <a:schemeClr val="tx1"/>
                </a:solidFill>
                <a:latin typeface="Verdana" pitchFamily="34" charset="0"/>
              </a:rPr>
              <a:t> The 29 CFR 1910.1200 hazard </a:t>
            </a:r>
            <a:r>
              <a:rPr lang="en-US" altLang="en-US" sz="2000" dirty="0">
                <a:solidFill>
                  <a:schemeClr val="tx1"/>
                </a:solidFill>
                <a:latin typeface="Verdana" pitchFamily="34" charset="0"/>
              </a:rPr>
              <a:t>communication </a:t>
            </a:r>
            <a:r>
              <a:rPr lang="en-US" altLang="en-US" sz="2000" dirty="0" smtClean="0">
                <a:solidFill>
                  <a:schemeClr val="tx1"/>
                </a:solidFill>
                <a:latin typeface="Verdana" pitchFamily="34" charset="0"/>
              </a:rPr>
              <a:t>regulations.</a:t>
            </a:r>
          </a:p>
          <a:p>
            <a:pPr marL="342900" indent="-342900" eaLnBrk="1" hangingPunct="1">
              <a:spcBef>
                <a:spcPct val="50000"/>
              </a:spcBef>
              <a:buClrTx/>
            </a:pPr>
            <a:r>
              <a:rPr lang="en-US" altLang="en-US" sz="2000" dirty="0" smtClean="0">
                <a:solidFill>
                  <a:schemeClr val="tx1"/>
                </a:solidFill>
                <a:latin typeface="Verdana" pitchFamily="34" charset="0"/>
              </a:rPr>
              <a:t>Work processes that are at high risk to exposure.</a:t>
            </a:r>
          </a:p>
          <a:p>
            <a:pPr marL="342900" indent="-342900" eaLnBrk="1" hangingPunct="1">
              <a:spcBef>
                <a:spcPct val="50000"/>
              </a:spcBef>
              <a:buClrTx/>
            </a:pPr>
            <a:r>
              <a:rPr lang="en-US" altLang="en-US" sz="2000" dirty="0" smtClean="0">
                <a:solidFill>
                  <a:schemeClr val="tx1"/>
                </a:solidFill>
                <a:latin typeface="Verdana" pitchFamily="34" charset="0"/>
              </a:rPr>
              <a:t>Proposed changes to the OSHA permissible exposure levels.</a:t>
            </a:r>
            <a:endParaRPr lang="en-US" altLang="en-US" sz="2000" dirty="0">
              <a:solidFill>
                <a:schemeClr val="tx1"/>
              </a:solidFill>
              <a:latin typeface="Verdana" pitchFamily="34" charset="0"/>
            </a:endParaRPr>
          </a:p>
          <a:p>
            <a:pPr eaLnBrk="1" hangingPunct="1">
              <a:spcBef>
                <a:spcPct val="50000"/>
              </a:spcBef>
              <a:buClrTx/>
              <a:buFontTx/>
              <a:buNone/>
            </a:pPr>
            <a:endParaRPr lang="en-US" altLang="en-US" sz="2000" dirty="0" smtClean="0">
              <a:solidFill>
                <a:schemeClr val="tx1"/>
              </a:solidFill>
              <a:latin typeface="Verdana" pitchFamily="34" charset="0"/>
            </a:endParaRPr>
          </a:p>
        </p:txBody>
      </p:sp>
      <p:sp>
        <p:nvSpPr>
          <p:cNvPr id="4100" name="Text Box 5"/>
          <p:cNvSpPr txBox="1">
            <a:spLocks noChangeArrowheads="1"/>
          </p:cNvSpPr>
          <p:nvPr/>
        </p:nvSpPr>
        <p:spPr bwMode="auto">
          <a:xfrm>
            <a:off x="4133850" y="6392863"/>
            <a:ext cx="6556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1</a:t>
            </a:r>
          </a:p>
        </p:txBody>
      </p:sp>
    </p:spTree>
    <p:custDataLst>
      <p:tags r:id="rId1"/>
    </p:custDataLst>
    <p:extLst>
      <p:ext uri="{BB962C8B-B14F-4D97-AF65-F5344CB8AC3E}">
        <p14:creationId xmlns:p14="http://schemas.microsoft.com/office/powerpoint/2010/main" val="3775074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315913" y="2235200"/>
            <a:ext cx="4937125"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0"/>
              </a:spcBef>
              <a:buClrTx/>
              <a:buFontTx/>
              <a:buNone/>
            </a:pPr>
            <a:r>
              <a:rPr lang="en-US" altLang="en-US" sz="2400">
                <a:solidFill>
                  <a:schemeClr val="tx1"/>
                </a:solidFill>
                <a:latin typeface="Verdana" pitchFamily="34" charset="0"/>
              </a:rPr>
              <a:t>Respirators must fit properly to prevent leaks around the edges.</a:t>
            </a:r>
          </a:p>
          <a:p>
            <a:pPr eaLnBrk="1" hangingPunct="1">
              <a:spcBef>
                <a:spcPct val="0"/>
              </a:spcBef>
              <a:buClrTx/>
              <a:buFontTx/>
              <a:buNone/>
            </a:pPr>
            <a:endParaRPr lang="en-US" altLang="en-US" sz="1000">
              <a:solidFill>
                <a:schemeClr val="tx1"/>
              </a:solidFill>
              <a:latin typeface="Verdana" pitchFamily="34" charset="0"/>
            </a:endParaRPr>
          </a:p>
          <a:p>
            <a:pPr eaLnBrk="1" hangingPunct="1">
              <a:spcBef>
                <a:spcPct val="50000"/>
              </a:spcBef>
              <a:buClrTx/>
              <a:buFontTx/>
              <a:buNone/>
            </a:pPr>
            <a:r>
              <a:rPr lang="en-US" altLang="en-US" sz="2400">
                <a:solidFill>
                  <a:schemeClr val="tx1"/>
                </a:solidFill>
                <a:latin typeface="Verdana" pitchFamily="34" charset="0"/>
              </a:rPr>
              <a:t>Fit-testing must be done before first wearing a respirator.</a:t>
            </a:r>
          </a:p>
          <a:p>
            <a:pPr eaLnBrk="1" hangingPunct="1">
              <a:spcBef>
                <a:spcPct val="50000"/>
              </a:spcBef>
              <a:buClrTx/>
              <a:buFontTx/>
              <a:buNone/>
            </a:pPr>
            <a:endParaRPr lang="en-US" altLang="en-US" sz="1000">
              <a:solidFill>
                <a:schemeClr val="tx1"/>
              </a:solidFill>
              <a:latin typeface="Verdana" pitchFamily="34" charset="0"/>
            </a:endParaRPr>
          </a:p>
          <a:p>
            <a:pPr eaLnBrk="1" hangingPunct="1">
              <a:spcBef>
                <a:spcPct val="50000"/>
              </a:spcBef>
              <a:buClrTx/>
              <a:buFontTx/>
              <a:buNone/>
            </a:pPr>
            <a:r>
              <a:rPr lang="en-US" altLang="en-US" sz="2400">
                <a:solidFill>
                  <a:schemeClr val="tx1"/>
                </a:solidFill>
                <a:latin typeface="Verdana" pitchFamily="34" charset="0"/>
              </a:rPr>
              <a:t>Beards are </a:t>
            </a:r>
            <a:r>
              <a:rPr lang="en-US" altLang="en-US" sz="2400">
                <a:solidFill>
                  <a:schemeClr val="accent2"/>
                </a:solidFill>
                <a:latin typeface="Verdana" pitchFamily="34" charset="0"/>
              </a:rPr>
              <a:t>not allowed </a:t>
            </a:r>
            <a:r>
              <a:rPr lang="en-US" altLang="en-US" sz="2400">
                <a:solidFill>
                  <a:schemeClr val="tx1"/>
                </a:solidFill>
                <a:latin typeface="Verdana" pitchFamily="34" charset="0"/>
              </a:rPr>
              <a:t>when wearing a respirator.</a:t>
            </a:r>
          </a:p>
          <a:p>
            <a:pPr eaLnBrk="1" hangingPunct="1">
              <a:spcBef>
                <a:spcPct val="50000"/>
              </a:spcBef>
              <a:buClrTx/>
              <a:buFontTx/>
              <a:buNone/>
            </a:pPr>
            <a:endParaRPr lang="en-US" altLang="en-US" sz="3200" b="1">
              <a:solidFill>
                <a:schemeClr val="hlink"/>
              </a:solidFill>
              <a:latin typeface="Verdana" pitchFamily="34" charset="0"/>
            </a:endParaRPr>
          </a:p>
        </p:txBody>
      </p:sp>
      <p:pic>
        <p:nvPicPr>
          <p:cNvPr id="30723"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600200"/>
            <a:ext cx="3379788"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6" descr="C:\WINDOWS\Profiles\LOCD235\Application Data\Microsoft\Media Catalog\Downloaded Clips\cl0\PH01854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063" y="4367213"/>
            <a:ext cx="311626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7"/>
          <p:cNvSpPr txBox="1">
            <a:spLocks noChangeArrowheads="1"/>
          </p:cNvSpPr>
          <p:nvPr/>
        </p:nvSpPr>
        <p:spPr bwMode="auto">
          <a:xfrm>
            <a:off x="1524000" y="457200"/>
            <a:ext cx="6705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3200">
                <a:solidFill>
                  <a:schemeClr val="tx2"/>
                </a:solidFill>
                <a:latin typeface="Verdana" pitchFamily="34" charset="0"/>
              </a:rPr>
              <a:t>Respirators Must Fit Properly</a:t>
            </a:r>
          </a:p>
        </p:txBody>
      </p:sp>
      <p:sp>
        <p:nvSpPr>
          <p:cNvPr id="30726" name="Line 8"/>
          <p:cNvSpPr>
            <a:spLocks noChangeShapeType="1"/>
          </p:cNvSpPr>
          <p:nvPr/>
        </p:nvSpPr>
        <p:spPr bwMode="auto">
          <a:xfrm>
            <a:off x="6513513" y="4964113"/>
            <a:ext cx="447675" cy="9366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7" name="Line 9"/>
          <p:cNvSpPr>
            <a:spLocks noChangeShapeType="1"/>
          </p:cNvSpPr>
          <p:nvPr/>
        </p:nvSpPr>
        <p:spPr bwMode="auto">
          <a:xfrm flipV="1">
            <a:off x="6662738" y="4870450"/>
            <a:ext cx="185737" cy="3175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8" name="Text Box 10"/>
          <p:cNvSpPr txBox="1">
            <a:spLocks noChangeArrowheads="1"/>
          </p:cNvSpPr>
          <p:nvPr/>
        </p:nvSpPr>
        <p:spPr bwMode="auto">
          <a:xfrm>
            <a:off x="4121150" y="6583363"/>
            <a:ext cx="7921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28</a:t>
            </a:r>
          </a:p>
        </p:txBody>
      </p:sp>
    </p:spTree>
    <p:custDataLst>
      <p:tags r:id="rId1"/>
    </p:custDataLst>
    <p:extLst>
      <p:ext uri="{BB962C8B-B14F-4D97-AF65-F5344CB8AC3E}">
        <p14:creationId xmlns:p14="http://schemas.microsoft.com/office/powerpoint/2010/main" val="1768089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0" y="990600"/>
            <a:ext cx="9144000" cy="663575"/>
          </a:xfrm>
          <a:noFill/>
        </p:spPr>
        <p:txBody>
          <a:bodyPr/>
          <a:lstStyle/>
          <a:p>
            <a:pPr algn="ctr">
              <a:buFontTx/>
              <a:buNone/>
            </a:pPr>
            <a:r>
              <a:rPr lang="en-US" altLang="en-US" smtClean="0">
                <a:solidFill>
                  <a:schemeClr val="tx2"/>
                </a:solidFill>
                <a:latin typeface="Verdana" pitchFamily="34" charset="0"/>
              </a:rPr>
              <a:t>Employees using respirators must be trained</a:t>
            </a:r>
          </a:p>
        </p:txBody>
      </p:sp>
      <p:sp>
        <p:nvSpPr>
          <p:cNvPr id="31747" name="Rectangle 4"/>
          <p:cNvSpPr>
            <a:spLocks noChangeArrowheads="1"/>
          </p:cNvSpPr>
          <p:nvPr/>
        </p:nvSpPr>
        <p:spPr bwMode="auto">
          <a:xfrm>
            <a:off x="252413" y="2157413"/>
            <a:ext cx="4572000"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Training is required by DOSH for anyone who wears a respirator.</a:t>
            </a:r>
          </a:p>
          <a:p>
            <a:pPr eaLnBrk="1" hangingPunct="1">
              <a:spcBef>
                <a:spcPct val="50000"/>
              </a:spcBef>
              <a:buClrTx/>
              <a:buFontTx/>
              <a:buNone/>
            </a:pPr>
            <a:endParaRPr lang="en-US" altLang="en-US" sz="1800">
              <a:solidFill>
                <a:schemeClr val="tx1"/>
              </a:solidFill>
              <a:latin typeface="Verdana" pitchFamily="34" charset="0"/>
            </a:endParaRPr>
          </a:p>
          <a:p>
            <a:pPr eaLnBrk="1" hangingPunct="1">
              <a:spcBef>
                <a:spcPct val="50000"/>
              </a:spcBef>
              <a:buClrTx/>
              <a:buFontTx/>
              <a:buNone/>
            </a:pPr>
            <a:r>
              <a:rPr lang="en-US" altLang="en-US" sz="2400">
                <a:solidFill>
                  <a:schemeClr val="tx1"/>
                </a:solidFill>
                <a:latin typeface="Verdana" pitchFamily="34" charset="0"/>
              </a:rPr>
              <a:t>If you don’t know how to use a respirator properly, you may think your respirator is providing protection when it is not.</a:t>
            </a:r>
          </a:p>
        </p:txBody>
      </p:sp>
      <p:pic>
        <p:nvPicPr>
          <p:cNvPr id="31748"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514600"/>
            <a:ext cx="4100513"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6"/>
          <p:cNvSpPr txBox="1">
            <a:spLocks noChangeArrowheads="1"/>
          </p:cNvSpPr>
          <p:nvPr/>
        </p:nvSpPr>
        <p:spPr bwMode="auto">
          <a:xfrm>
            <a:off x="4354513" y="6583363"/>
            <a:ext cx="860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27</a:t>
            </a:r>
          </a:p>
        </p:txBody>
      </p:sp>
    </p:spTree>
    <p:custDataLst>
      <p:tags r:id="rId1"/>
    </p:custDataLst>
    <p:extLst>
      <p:ext uri="{BB962C8B-B14F-4D97-AF65-F5344CB8AC3E}">
        <p14:creationId xmlns:p14="http://schemas.microsoft.com/office/powerpoint/2010/main" val="1308004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More Information?</a:t>
            </a:r>
            <a:endParaRPr lang="en-US" dirty="0"/>
          </a:p>
        </p:txBody>
      </p:sp>
      <p:sp>
        <p:nvSpPr>
          <p:cNvPr id="3" name="Content Placeholder 2"/>
          <p:cNvSpPr>
            <a:spLocks noGrp="1"/>
          </p:cNvSpPr>
          <p:nvPr>
            <p:ph idx="1"/>
          </p:nvPr>
        </p:nvSpPr>
        <p:spPr/>
        <p:txBody>
          <a:bodyPr/>
          <a:lstStyle/>
          <a:p>
            <a:pPr marL="114300" indent="0">
              <a:buNone/>
            </a:pPr>
            <a:r>
              <a:rPr lang="en-US" dirty="0" smtClean="0"/>
              <a:t>Seth Wilson</a:t>
            </a:r>
          </a:p>
          <a:p>
            <a:pPr marL="114300" indent="0">
              <a:buNone/>
            </a:pPr>
            <a:r>
              <a:rPr lang="en-US" dirty="0" smtClean="0"/>
              <a:t>AKOSH Consultation</a:t>
            </a:r>
          </a:p>
          <a:p>
            <a:pPr marL="114300" indent="0">
              <a:buNone/>
            </a:pPr>
            <a:r>
              <a:rPr lang="en-US" dirty="0" smtClean="0"/>
              <a:t>(907) 451-2888</a:t>
            </a:r>
          </a:p>
          <a:p>
            <a:pPr marL="114300" indent="0">
              <a:buNone/>
            </a:pPr>
            <a:r>
              <a:rPr lang="en-US" dirty="0" smtClean="0"/>
              <a:t> </a:t>
            </a:r>
          </a:p>
          <a:p>
            <a:pPr marL="114300" indent="0">
              <a:buNone/>
            </a:pPr>
            <a:r>
              <a:rPr lang="en-US" dirty="0" smtClean="0">
                <a:hlinkClick r:id="rId2"/>
              </a:rPr>
              <a:t>www.osha.gov</a:t>
            </a:r>
            <a:endParaRPr lang="en-US" dirty="0" smtClean="0"/>
          </a:p>
          <a:p>
            <a:pPr marL="114300" indent="0">
              <a:buNone/>
            </a:pPr>
            <a:r>
              <a:rPr lang="en-US" dirty="0" smtClean="0"/>
              <a:t>Or the proposed changes in the federal register at:</a:t>
            </a:r>
          </a:p>
          <a:p>
            <a:pPr marL="114300" indent="0">
              <a:buNone/>
            </a:pPr>
            <a:r>
              <a:rPr lang="en-US" dirty="0">
                <a:hlinkClick r:id="rId3"/>
              </a:rPr>
              <a:t>https://www.federalregister.gov/articles/2013/09/12/2013-20997/occupational-exposure-to-respirable-crystalline-silica</a:t>
            </a:r>
            <a:endParaRPr lang="en-US" dirty="0" smtClean="0"/>
          </a:p>
          <a:p>
            <a:pPr marL="114300" indent="0">
              <a:buNone/>
            </a:pPr>
            <a:endParaRPr lang="en-US" dirty="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45094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title"/>
          </p:nvPr>
        </p:nvSpPr>
        <p:spPr>
          <a:xfrm>
            <a:off x="838200" y="228600"/>
            <a:ext cx="7848600" cy="639763"/>
          </a:xfrm>
        </p:spPr>
        <p:txBody>
          <a:bodyPr/>
          <a:lstStyle/>
          <a:p>
            <a:pPr algn="ctr"/>
            <a:r>
              <a:rPr lang="en-US" altLang="en-US" sz="3600" b="0" smtClean="0">
                <a:latin typeface="Verdana" pitchFamily="34" charset="0"/>
              </a:rPr>
              <a:t>What is Silica?</a:t>
            </a:r>
          </a:p>
        </p:txBody>
      </p:sp>
      <p:sp>
        <p:nvSpPr>
          <p:cNvPr id="7171" name="Rectangle 18"/>
          <p:cNvSpPr>
            <a:spLocks noChangeArrowheads="1"/>
          </p:cNvSpPr>
          <p:nvPr/>
        </p:nvSpPr>
        <p:spPr bwMode="auto">
          <a:xfrm>
            <a:off x="1752600" y="914400"/>
            <a:ext cx="51816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algn="ctr" eaLnBrk="1" hangingPunct="1">
              <a:spcBef>
                <a:spcPct val="0"/>
              </a:spcBef>
              <a:buClrTx/>
              <a:buFontTx/>
              <a:buNone/>
            </a:pPr>
            <a:r>
              <a:rPr lang="en-US" altLang="en-US">
                <a:solidFill>
                  <a:schemeClr val="hlink"/>
                </a:solidFill>
                <a:latin typeface="Verdana" pitchFamily="34" charset="0"/>
              </a:rPr>
              <a:t>Silica is Quartz</a:t>
            </a:r>
          </a:p>
        </p:txBody>
      </p:sp>
      <p:sp>
        <p:nvSpPr>
          <p:cNvPr id="7172" name="Text Box 19"/>
          <p:cNvSpPr txBox="1">
            <a:spLocks noChangeArrowheads="1"/>
          </p:cNvSpPr>
          <p:nvPr/>
        </p:nvSpPr>
        <p:spPr bwMode="auto">
          <a:xfrm>
            <a:off x="381000" y="1676400"/>
            <a:ext cx="520223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Quartz (silica) is found naturally in almost all rock, sand and soil.</a:t>
            </a:r>
          </a:p>
          <a:p>
            <a:pPr eaLnBrk="1" hangingPunct="1">
              <a:spcBef>
                <a:spcPct val="50000"/>
              </a:spcBef>
              <a:buClrTx/>
              <a:buFontTx/>
              <a:buNone/>
            </a:pPr>
            <a:endParaRPr lang="en-US" altLang="en-US" sz="2400">
              <a:solidFill>
                <a:schemeClr val="tx1"/>
              </a:solidFill>
              <a:latin typeface="Verdana" pitchFamily="34" charset="0"/>
            </a:endParaRPr>
          </a:p>
          <a:p>
            <a:pPr eaLnBrk="1" hangingPunct="1">
              <a:spcBef>
                <a:spcPct val="50000"/>
              </a:spcBef>
              <a:buClrTx/>
              <a:buFontTx/>
              <a:buNone/>
            </a:pPr>
            <a:r>
              <a:rPr lang="en-US" altLang="en-US" sz="2400">
                <a:solidFill>
                  <a:schemeClr val="tx1"/>
                </a:solidFill>
                <a:latin typeface="Verdana" pitchFamily="34" charset="0"/>
              </a:rPr>
              <a:t>It is also found in concrete products and bricks.</a:t>
            </a:r>
          </a:p>
          <a:p>
            <a:pPr eaLnBrk="1" hangingPunct="1">
              <a:spcBef>
                <a:spcPct val="50000"/>
              </a:spcBef>
              <a:buClrTx/>
              <a:buFontTx/>
              <a:buNone/>
            </a:pPr>
            <a:endParaRPr lang="en-US" altLang="en-US" sz="2400">
              <a:solidFill>
                <a:schemeClr val="tx1"/>
              </a:solidFill>
              <a:latin typeface="Verdana" pitchFamily="34" charset="0"/>
            </a:endParaRPr>
          </a:p>
          <a:p>
            <a:pPr eaLnBrk="1" hangingPunct="1">
              <a:spcBef>
                <a:spcPct val="50000"/>
              </a:spcBef>
              <a:buClrTx/>
              <a:buFontTx/>
              <a:buNone/>
            </a:pPr>
            <a:r>
              <a:rPr lang="en-US" altLang="en-US" sz="2400">
                <a:solidFill>
                  <a:schemeClr val="tx1"/>
                </a:solidFill>
                <a:latin typeface="Verdana" pitchFamily="34" charset="0"/>
              </a:rPr>
              <a:t>It is sometimes found in sandblasting (abrasive blasting) grit and is called “silica sand”.</a:t>
            </a:r>
          </a:p>
        </p:txBody>
      </p:sp>
      <p:pic>
        <p:nvPicPr>
          <p:cNvPr id="7173" name="Picture 25" descr="C:\WINDOWS\Profiles\LOCD235\Application Data\Microsoft\Media Catalog\Downloaded Clips\cl39\j014436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295400"/>
            <a:ext cx="2530475"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35" descr="S:\DanL\IMOLYM\PIC0000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4953000"/>
            <a:ext cx="222250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39" descr="S:\DanL\brick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3048000"/>
            <a:ext cx="1730375" cy="172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40" descr="C:\Documents and Settings\locd235\Application Data\Microsoft\Media Catalog\Downloaded Clips\cl39\j0144293.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86600" y="3048000"/>
            <a:ext cx="1193800"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Text Box 41"/>
          <p:cNvSpPr txBox="1">
            <a:spLocks noChangeArrowheads="1"/>
          </p:cNvSpPr>
          <p:nvPr/>
        </p:nvSpPr>
        <p:spPr bwMode="auto">
          <a:xfrm>
            <a:off x="3971925" y="6419850"/>
            <a:ext cx="7381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4</a:t>
            </a:r>
          </a:p>
        </p:txBody>
      </p:sp>
    </p:spTree>
    <p:custDataLst>
      <p:tags r:id="rId1"/>
    </p:custDataLst>
    <p:extLst>
      <p:ext uri="{BB962C8B-B14F-4D97-AF65-F5344CB8AC3E}">
        <p14:creationId xmlns:p14="http://schemas.microsoft.com/office/powerpoint/2010/main" val="3300559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5"/>
          <p:cNvSpPr>
            <a:spLocks noGrp="1" noChangeArrowheads="1"/>
          </p:cNvSpPr>
          <p:nvPr>
            <p:ph type="title"/>
          </p:nvPr>
        </p:nvSpPr>
        <p:spPr>
          <a:xfrm>
            <a:off x="914400" y="381000"/>
            <a:ext cx="7848600" cy="685800"/>
          </a:xfrm>
        </p:spPr>
        <p:txBody>
          <a:bodyPr/>
          <a:lstStyle/>
          <a:p>
            <a:pPr algn="ctr"/>
            <a:r>
              <a:rPr lang="en-US" altLang="en-US" sz="3600" b="0" smtClean="0">
                <a:latin typeface="Verdana" pitchFamily="34" charset="0"/>
              </a:rPr>
              <a:t>Silica Health Hazards</a:t>
            </a:r>
          </a:p>
        </p:txBody>
      </p:sp>
      <p:sp>
        <p:nvSpPr>
          <p:cNvPr id="8195" name="Rectangle 26"/>
          <p:cNvSpPr>
            <a:spLocks noChangeArrowheads="1"/>
          </p:cNvSpPr>
          <p:nvPr/>
        </p:nvSpPr>
        <p:spPr bwMode="auto">
          <a:xfrm>
            <a:off x="0" y="1179513"/>
            <a:ext cx="914400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algn="ctr" eaLnBrk="1" hangingPunct="1">
              <a:spcBef>
                <a:spcPct val="0"/>
              </a:spcBef>
              <a:buClrTx/>
              <a:buFontTx/>
              <a:buNone/>
            </a:pPr>
            <a:r>
              <a:rPr lang="en-US" altLang="en-US">
                <a:solidFill>
                  <a:schemeClr val="hlink"/>
                </a:solidFill>
                <a:latin typeface="Verdana" pitchFamily="34" charset="0"/>
              </a:rPr>
              <a:t>Inhaled silica dust scars the lungs</a:t>
            </a:r>
          </a:p>
        </p:txBody>
      </p:sp>
      <p:sp>
        <p:nvSpPr>
          <p:cNvPr id="8196" name="Text Box 28"/>
          <p:cNvSpPr txBox="1">
            <a:spLocks noChangeArrowheads="1"/>
          </p:cNvSpPr>
          <p:nvPr/>
        </p:nvSpPr>
        <p:spPr bwMode="auto">
          <a:xfrm>
            <a:off x="215900" y="1960563"/>
            <a:ext cx="54371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A lung disease called “</a:t>
            </a:r>
            <a:r>
              <a:rPr lang="en-US" altLang="en-US" sz="2400">
                <a:solidFill>
                  <a:schemeClr val="tx2"/>
                </a:solidFill>
                <a:latin typeface="Verdana" pitchFamily="34" charset="0"/>
              </a:rPr>
              <a:t>silicosis</a:t>
            </a:r>
            <a:r>
              <a:rPr lang="en-US" altLang="en-US" sz="2400">
                <a:solidFill>
                  <a:schemeClr val="tx1"/>
                </a:solidFill>
                <a:latin typeface="Verdana" pitchFamily="34" charset="0"/>
              </a:rPr>
              <a:t>” is caused by breathing of dust containing silica.</a:t>
            </a:r>
          </a:p>
          <a:p>
            <a:pPr eaLnBrk="1" hangingPunct="1">
              <a:spcBef>
                <a:spcPct val="50000"/>
              </a:spcBef>
              <a:buClrTx/>
              <a:buFontTx/>
              <a:buNone/>
            </a:pPr>
            <a:endParaRPr lang="en-US" altLang="en-US" sz="1600">
              <a:solidFill>
                <a:schemeClr val="tx1"/>
              </a:solidFill>
              <a:latin typeface="Verdana" pitchFamily="34" charset="0"/>
            </a:endParaRPr>
          </a:p>
          <a:p>
            <a:pPr eaLnBrk="1" hangingPunct="1">
              <a:spcBef>
                <a:spcPct val="50000"/>
              </a:spcBef>
              <a:buClrTx/>
              <a:buFontTx/>
              <a:buNone/>
            </a:pPr>
            <a:r>
              <a:rPr lang="en-US" altLang="en-US" sz="2400">
                <a:solidFill>
                  <a:schemeClr val="tx1"/>
                </a:solidFill>
                <a:latin typeface="Verdana" pitchFamily="34" charset="0"/>
              </a:rPr>
              <a:t>The dust causes “fibrosis” or scar tissue formation in the lungs.</a:t>
            </a:r>
          </a:p>
          <a:p>
            <a:pPr eaLnBrk="1" hangingPunct="1">
              <a:spcBef>
                <a:spcPct val="50000"/>
              </a:spcBef>
              <a:buClrTx/>
              <a:buFontTx/>
              <a:buNone/>
            </a:pPr>
            <a:endParaRPr lang="en-US" altLang="en-US" sz="1600">
              <a:solidFill>
                <a:schemeClr val="tx1"/>
              </a:solidFill>
              <a:latin typeface="Verdana" pitchFamily="34" charset="0"/>
            </a:endParaRPr>
          </a:p>
          <a:p>
            <a:pPr eaLnBrk="1" hangingPunct="1">
              <a:spcBef>
                <a:spcPct val="50000"/>
              </a:spcBef>
              <a:buClrTx/>
              <a:buFontTx/>
              <a:buNone/>
            </a:pPr>
            <a:r>
              <a:rPr lang="en-US" altLang="en-US" sz="2400">
                <a:solidFill>
                  <a:schemeClr val="tx1"/>
                </a:solidFill>
                <a:latin typeface="Verdana" pitchFamily="34" charset="0"/>
              </a:rPr>
              <a:t>This reduces the lung’s ability to extract oxygen from the air.</a:t>
            </a:r>
          </a:p>
          <a:p>
            <a:pPr eaLnBrk="1" hangingPunct="1">
              <a:spcBef>
                <a:spcPct val="50000"/>
              </a:spcBef>
              <a:buClrTx/>
              <a:buFontTx/>
              <a:buNone/>
            </a:pPr>
            <a:r>
              <a:rPr lang="en-US" altLang="en-US" sz="3200">
                <a:solidFill>
                  <a:srgbClr val="FFC000"/>
                </a:solidFill>
                <a:latin typeface="Tahoma" pitchFamily="34" charset="0"/>
              </a:rPr>
              <a:t>There is no cure.</a:t>
            </a:r>
          </a:p>
        </p:txBody>
      </p:sp>
      <p:sp>
        <p:nvSpPr>
          <p:cNvPr id="8197" name="Text Box 29"/>
          <p:cNvSpPr txBox="1">
            <a:spLocks noChangeArrowheads="1"/>
          </p:cNvSpPr>
          <p:nvPr/>
        </p:nvSpPr>
        <p:spPr bwMode="auto">
          <a:xfrm>
            <a:off x="4352925" y="6432550"/>
            <a:ext cx="6413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5</a:t>
            </a:r>
          </a:p>
        </p:txBody>
      </p:sp>
      <p:pic>
        <p:nvPicPr>
          <p:cNvPr id="8198" name="Picture 29" descr="lungsilicos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286000"/>
            <a:ext cx="2409825"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Arrow Connector 8"/>
          <p:cNvCxnSpPr/>
          <p:nvPr/>
        </p:nvCxnSpPr>
        <p:spPr>
          <a:xfrm>
            <a:off x="5029200" y="4419600"/>
            <a:ext cx="914400" cy="1588"/>
          </a:xfrm>
          <a:prstGeom prst="straightConnector1">
            <a:avLst/>
          </a:prstGeom>
          <a:ln w="25400">
            <a:headEnd w="lg" len="med"/>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6228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7"/>
          <p:cNvSpPr>
            <a:spLocks noGrp="1" noChangeArrowheads="1"/>
          </p:cNvSpPr>
          <p:nvPr>
            <p:ph type="title"/>
          </p:nvPr>
        </p:nvSpPr>
        <p:spPr>
          <a:xfrm>
            <a:off x="838200" y="228600"/>
            <a:ext cx="7848600" cy="639763"/>
          </a:xfrm>
        </p:spPr>
        <p:txBody>
          <a:bodyPr/>
          <a:lstStyle/>
          <a:p>
            <a:pPr algn="ctr"/>
            <a:r>
              <a:rPr lang="en-US" altLang="en-US" sz="3600" b="0" smtClean="0">
                <a:latin typeface="Verdana" pitchFamily="34" charset="0"/>
              </a:rPr>
              <a:t>Silica Health Hazards</a:t>
            </a:r>
          </a:p>
        </p:txBody>
      </p:sp>
      <p:sp>
        <p:nvSpPr>
          <p:cNvPr id="10243" name="Rectangle 18"/>
          <p:cNvSpPr>
            <a:spLocks noChangeArrowheads="1"/>
          </p:cNvSpPr>
          <p:nvPr/>
        </p:nvSpPr>
        <p:spPr bwMode="auto">
          <a:xfrm>
            <a:off x="0" y="990600"/>
            <a:ext cx="91440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algn="ctr" eaLnBrk="1" hangingPunct="1">
              <a:spcBef>
                <a:spcPct val="0"/>
              </a:spcBef>
              <a:buClrTx/>
              <a:buFontTx/>
              <a:buNone/>
            </a:pPr>
            <a:r>
              <a:rPr lang="en-US" altLang="en-US">
                <a:solidFill>
                  <a:schemeClr val="hlink"/>
                </a:solidFill>
                <a:latin typeface="Verdana" pitchFamily="34" charset="0"/>
              </a:rPr>
              <a:t>Other Health Effects</a:t>
            </a:r>
          </a:p>
        </p:txBody>
      </p:sp>
      <p:sp>
        <p:nvSpPr>
          <p:cNvPr id="10244" name="Text Box 19"/>
          <p:cNvSpPr txBox="1">
            <a:spLocks noChangeArrowheads="1"/>
          </p:cNvSpPr>
          <p:nvPr/>
        </p:nvSpPr>
        <p:spPr bwMode="auto">
          <a:xfrm>
            <a:off x="457200" y="1992313"/>
            <a:ext cx="5668963" cy="486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buClr>
                <a:schemeClr val="folHlink"/>
              </a:buClr>
              <a:buSzPct val="60000"/>
              <a:buFont typeface="Wingdings" pitchFamily="2" charset="2"/>
              <a:buChar char="n"/>
            </a:pPr>
            <a:r>
              <a:rPr lang="en-US" altLang="en-US" sz="1800">
                <a:solidFill>
                  <a:schemeClr val="tx1"/>
                </a:solidFill>
                <a:latin typeface="Verdana" pitchFamily="34" charset="0"/>
              </a:rPr>
              <a:t> </a:t>
            </a:r>
            <a:r>
              <a:rPr lang="en-US" altLang="en-US" sz="2400">
                <a:solidFill>
                  <a:schemeClr val="tx1"/>
                </a:solidFill>
                <a:latin typeface="Verdana" pitchFamily="34" charset="0"/>
              </a:rPr>
              <a:t>Susceptibility to other lung diseases and infections such as tuberculosis.</a:t>
            </a:r>
          </a:p>
          <a:p>
            <a:pPr eaLnBrk="1" hangingPunct="1">
              <a:buClr>
                <a:schemeClr val="folHlink"/>
              </a:buClr>
              <a:buSzPct val="60000"/>
              <a:buFont typeface="Wingdings" pitchFamily="2" charset="2"/>
              <a:buNone/>
            </a:pPr>
            <a:endParaRPr lang="en-US" altLang="en-US" sz="2400">
              <a:solidFill>
                <a:schemeClr val="tx1"/>
              </a:solidFill>
              <a:latin typeface="Verdana" pitchFamily="34" charset="0"/>
            </a:endParaRPr>
          </a:p>
          <a:p>
            <a:pPr eaLnBrk="1" hangingPunct="1">
              <a:buClr>
                <a:schemeClr val="folHlink"/>
              </a:buClr>
              <a:buSzPct val="60000"/>
              <a:buFont typeface="Wingdings" pitchFamily="2" charset="2"/>
              <a:buChar char="n"/>
            </a:pPr>
            <a:r>
              <a:rPr lang="en-US" altLang="en-US" sz="2400">
                <a:solidFill>
                  <a:schemeClr val="tx1"/>
                </a:solidFill>
                <a:latin typeface="Verdana" pitchFamily="34" charset="0"/>
              </a:rPr>
              <a:t> Acute silicosis may develop after very short periods of high exposure.</a:t>
            </a:r>
          </a:p>
          <a:p>
            <a:pPr eaLnBrk="1" hangingPunct="1">
              <a:buClr>
                <a:schemeClr val="folHlink"/>
              </a:buClr>
              <a:buSzPct val="60000"/>
              <a:buFont typeface="Wingdings" pitchFamily="2" charset="2"/>
              <a:buNone/>
            </a:pPr>
            <a:endParaRPr lang="en-US" altLang="en-US" sz="2400">
              <a:solidFill>
                <a:schemeClr val="tx1"/>
              </a:solidFill>
              <a:latin typeface="Verdana" pitchFamily="34" charset="0"/>
            </a:endParaRPr>
          </a:p>
          <a:p>
            <a:pPr eaLnBrk="1" hangingPunct="1">
              <a:buClr>
                <a:schemeClr val="folHlink"/>
              </a:buClr>
              <a:buSzPct val="60000"/>
              <a:buFont typeface="Wingdings" pitchFamily="2" charset="2"/>
              <a:buChar char="n"/>
            </a:pPr>
            <a:r>
              <a:rPr lang="en-US" altLang="en-US" sz="2400">
                <a:solidFill>
                  <a:schemeClr val="tx1"/>
                </a:solidFill>
                <a:latin typeface="Verdana" pitchFamily="34" charset="0"/>
              </a:rPr>
              <a:t> Chronic silicosis develops after many years of lower levels of exposure.</a:t>
            </a:r>
          </a:p>
          <a:p>
            <a:pPr eaLnBrk="1" hangingPunct="1">
              <a:spcBef>
                <a:spcPct val="50000"/>
              </a:spcBef>
              <a:buClrTx/>
              <a:buFontTx/>
              <a:buNone/>
            </a:pPr>
            <a:endParaRPr lang="en-US" altLang="en-US" sz="1800">
              <a:solidFill>
                <a:schemeClr val="tx1"/>
              </a:solidFill>
              <a:latin typeface="Verdana" pitchFamily="34" charset="0"/>
            </a:endParaRPr>
          </a:p>
        </p:txBody>
      </p:sp>
      <p:sp>
        <p:nvSpPr>
          <p:cNvPr id="10245" name="Text Box 21"/>
          <p:cNvSpPr txBox="1">
            <a:spLocks noChangeArrowheads="1"/>
          </p:cNvSpPr>
          <p:nvPr/>
        </p:nvSpPr>
        <p:spPr bwMode="auto">
          <a:xfrm>
            <a:off x="4148138" y="6529388"/>
            <a:ext cx="75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7</a:t>
            </a:r>
          </a:p>
        </p:txBody>
      </p:sp>
      <p:pic>
        <p:nvPicPr>
          <p:cNvPr id="10246" name="Picture 6" descr="MannOxyge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905000"/>
            <a:ext cx="2328863" cy="35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183038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Permissible Exposure Limits</a:t>
            </a:r>
            <a:endParaRPr lang="en-US" dirty="0"/>
          </a:p>
        </p:txBody>
      </p:sp>
      <p:graphicFrame>
        <p:nvGraphicFramePr>
          <p:cNvPr id="6" name="Content Placeholder 5"/>
          <p:cNvGraphicFramePr>
            <a:graphicFrameLocks noGrp="1"/>
          </p:cNvGraphicFramePr>
          <p:nvPr>
            <p:ph idx="1"/>
          </p:nvPr>
        </p:nvGraphicFramePr>
        <p:xfrm>
          <a:off x="457199" y="2032982"/>
          <a:ext cx="7620002" cy="3935035"/>
        </p:xfrm>
        <a:graphic>
          <a:graphicData uri="http://schemas.openxmlformats.org/drawingml/2006/table">
            <a:tbl>
              <a:tblPr>
                <a:tableStyleId>{5C22544A-7EE6-4342-B048-85BDC9FD1C3A}</a:tableStyleId>
              </a:tblPr>
              <a:tblGrid>
                <a:gridCol w="1779892"/>
                <a:gridCol w="1212390"/>
                <a:gridCol w="889946"/>
                <a:gridCol w="889946"/>
                <a:gridCol w="711957"/>
                <a:gridCol w="711957"/>
                <a:gridCol w="711957"/>
                <a:gridCol w="711957"/>
              </a:tblGrid>
              <a:tr h="339715">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077" marR="7077" marT="7077" marB="0" anchor="ctr"/>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c gridSpan="2">
                  <a:txBody>
                    <a:bodyPr/>
                    <a:lstStyle/>
                    <a:p>
                      <a:pPr algn="ctr" fontAlgn="b"/>
                      <a:r>
                        <a:rPr lang="en-US" sz="1000" u="none" strike="noStrike">
                          <a:effectLst/>
                        </a:rPr>
                        <a:t>Current Federal OSHA 1910 Exposure Limits</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gridSpan="2">
                  <a:txBody>
                    <a:bodyPr/>
                    <a:lstStyle/>
                    <a:p>
                      <a:pPr algn="ctr" fontAlgn="ctr"/>
                      <a:r>
                        <a:rPr lang="en-US" sz="1000" u="none" strike="noStrike">
                          <a:effectLst/>
                        </a:rPr>
                        <a:t>Current Federal OSHA 1915 Exposure Limits</a:t>
                      </a:r>
                      <a:endParaRPr lang="en-US" sz="1000" b="0" i="0" u="none" strike="noStrike">
                        <a:solidFill>
                          <a:srgbClr val="000000"/>
                        </a:solidFill>
                        <a:effectLst/>
                        <a:latin typeface="Calibri"/>
                      </a:endParaRPr>
                    </a:p>
                  </a:txBody>
                  <a:tcPr marL="7077" marR="7077" marT="7077" marB="0" anchor="ctr"/>
                </a:tc>
                <a:tc hMerge="1">
                  <a:txBody>
                    <a:bodyPr/>
                    <a:lstStyle/>
                    <a:p>
                      <a:endParaRPr lang="en-US"/>
                    </a:p>
                  </a:txBody>
                  <a:tcPr/>
                </a:tc>
                <a:tc gridSpan="2">
                  <a:txBody>
                    <a:bodyPr/>
                    <a:lstStyle/>
                    <a:p>
                      <a:pPr algn="ctr" fontAlgn="b"/>
                      <a:r>
                        <a:rPr lang="en-US" sz="1000" u="none" strike="noStrike">
                          <a:effectLst/>
                        </a:rPr>
                        <a:t>Current Federal OSHA 1926 Exposure Limits</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r>
              <a:tr h="169858">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gridSpan="2">
                  <a:txBody>
                    <a:bodyPr/>
                    <a:lstStyle/>
                    <a:p>
                      <a:pPr algn="ctr" fontAlgn="b"/>
                      <a:r>
                        <a:rPr lang="en-US" sz="1000" u="none" strike="noStrike">
                          <a:effectLst/>
                        </a:rPr>
                        <a:t>8-HR TWA</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gridSpan="2">
                  <a:txBody>
                    <a:bodyPr/>
                    <a:lstStyle/>
                    <a:p>
                      <a:pPr algn="ctr" fontAlgn="b"/>
                      <a:r>
                        <a:rPr lang="en-US" sz="1000" u="none" strike="noStrike">
                          <a:effectLst/>
                        </a:rPr>
                        <a:t>8-HR TWA</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gridSpan="2">
                  <a:txBody>
                    <a:bodyPr/>
                    <a:lstStyle/>
                    <a:p>
                      <a:pPr algn="ctr" fontAlgn="b"/>
                      <a:r>
                        <a:rPr lang="en-US" sz="1000" u="none" strike="noStrike">
                          <a:effectLst/>
                        </a:rPr>
                        <a:t>8-HR TWA</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r>
              <a:tr h="169858">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dirty="0">
                        <a:solidFill>
                          <a:srgbClr val="000000"/>
                        </a:solidFill>
                        <a:effectLst/>
                        <a:latin typeface="Calibri"/>
                      </a:endParaRPr>
                    </a:p>
                  </a:txBody>
                  <a:tcPr marL="7077" marR="7077" marT="7077" marB="0" anchor="b"/>
                </a:tc>
                <a:tc>
                  <a:txBody>
                    <a:bodyPr/>
                    <a:lstStyle/>
                    <a:p>
                      <a:pPr algn="l" fontAlgn="b"/>
                      <a:r>
                        <a:rPr lang="en-US" sz="1000" u="none" strike="noStrike">
                          <a:effectLst/>
                        </a:rPr>
                        <a:t>mppcf</a:t>
                      </a:r>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mg/m</a:t>
                      </a:r>
                      <a:r>
                        <a:rPr lang="en-US" sz="700" u="none" strike="noStrike" baseline="30000">
                          <a:effectLst/>
                        </a:rPr>
                        <a:t>3</a:t>
                      </a:r>
                      <a:endParaRPr lang="en-US" sz="1000" b="0" i="0" u="none" strike="noStrike">
                        <a:solidFill>
                          <a:srgbClr val="000000"/>
                        </a:solidFill>
                        <a:effectLst/>
                        <a:latin typeface="Calibri"/>
                      </a:endParaRPr>
                    </a:p>
                  </a:txBody>
                  <a:tcPr marL="7077" marR="7077" marT="7077" marB="0" anchor="b"/>
                </a:tc>
                <a:tc gridSpan="2">
                  <a:txBody>
                    <a:bodyPr/>
                    <a:lstStyle/>
                    <a:p>
                      <a:pPr algn="ctr" fontAlgn="b"/>
                      <a:r>
                        <a:rPr lang="en-US" sz="1000" u="none" strike="noStrike">
                          <a:effectLst/>
                        </a:rPr>
                        <a:t>mppcf</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gridSpan="2">
                  <a:txBody>
                    <a:bodyPr/>
                    <a:lstStyle/>
                    <a:p>
                      <a:pPr algn="ctr" fontAlgn="b"/>
                      <a:r>
                        <a:rPr lang="en-US" sz="1000" u="none" strike="noStrike">
                          <a:effectLst/>
                        </a:rPr>
                        <a:t>mppcf</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r>
              <a:tr h="481263">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ctr" fontAlgn="ctr"/>
                      <a:r>
                        <a:rPr lang="en-US" sz="700" u="none" strike="noStrike">
                          <a:effectLst/>
                        </a:rPr>
                        <a:t>Formula Calculation:             (X / (%SiO</a:t>
                      </a:r>
                      <a:r>
                        <a:rPr lang="en-US" sz="700" u="none" strike="noStrike" baseline="-25000">
                          <a:effectLst/>
                        </a:rPr>
                        <a:t>2</a:t>
                      </a:r>
                      <a:r>
                        <a:rPr lang="en-US" sz="700" u="none" strike="noStrike">
                          <a:effectLst/>
                        </a:rPr>
                        <a:t>+5)</a:t>
                      </a:r>
                      <a:endParaRPr lang="en-US" sz="700" b="0" i="0" u="none" strike="noStrike">
                        <a:solidFill>
                          <a:srgbClr val="000000"/>
                        </a:solidFill>
                        <a:effectLst/>
                        <a:latin typeface="Calibri"/>
                      </a:endParaRPr>
                    </a:p>
                  </a:txBody>
                  <a:tcPr marL="7077" marR="7077" marT="7077" marB="0" anchor="ctr"/>
                </a:tc>
                <a:tc>
                  <a:txBody>
                    <a:bodyPr/>
                    <a:lstStyle/>
                    <a:p>
                      <a:pPr algn="ctr" fontAlgn="ctr"/>
                      <a:r>
                        <a:rPr lang="en-US" sz="700" u="none" strike="noStrike">
                          <a:effectLst/>
                        </a:rPr>
                        <a:t>Formula Calculation:           (X mg/m</a:t>
                      </a:r>
                      <a:r>
                        <a:rPr lang="en-US" sz="700" u="none" strike="noStrike" baseline="30000">
                          <a:effectLst/>
                        </a:rPr>
                        <a:t>3</a:t>
                      </a:r>
                      <a:r>
                        <a:rPr lang="en-US" sz="700" u="none" strike="noStrike">
                          <a:effectLst/>
                        </a:rPr>
                        <a:t>) / (%SiO</a:t>
                      </a:r>
                      <a:r>
                        <a:rPr lang="en-US" sz="700" u="none" strike="noStrike" baseline="-25000">
                          <a:effectLst/>
                        </a:rPr>
                        <a:t>2</a:t>
                      </a:r>
                      <a:r>
                        <a:rPr lang="en-US" sz="700" u="none" strike="noStrike">
                          <a:effectLst/>
                        </a:rPr>
                        <a:t>)</a:t>
                      </a:r>
                      <a:endParaRPr lang="en-US" sz="700" b="0" i="0" u="none" strike="noStrike">
                        <a:solidFill>
                          <a:srgbClr val="000000"/>
                        </a:solidFill>
                        <a:effectLst/>
                        <a:latin typeface="Calibri"/>
                      </a:endParaRPr>
                    </a:p>
                  </a:txBody>
                  <a:tcPr marL="7077" marR="7077" marT="7077" marB="0" anchor="ctr"/>
                </a:tc>
                <a:tc gridSpan="2">
                  <a:txBody>
                    <a:bodyPr/>
                    <a:lstStyle/>
                    <a:p>
                      <a:pPr algn="ctr" fontAlgn="ctr"/>
                      <a:r>
                        <a:rPr lang="en-US" sz="700" u="none" strike="noStrike">
                          <a:effectLst/>
                        </a:rPr>
                        <a:t>Formula Calculation: (X / (%SiO2+5)</a:t>
                      </a:r>
                      <a:endParaRPr lang="en-US" sz="700" b="0" i="0" u="none" strike="noStrike">
                        <a:solidFill>
                          <a:srgbClr val="000000"/>
                        </a:solidFill>
                        <a:effectLst/>
                        <a:latin typeface="Calibri"/>
                      </a:endParaRPr>
                    </a:p>
                  </a:txBody>
                  <a:tcPr marL="7077" marR="7077" marT="7077" marB="0" anchor="ctr"/>
                </a:tc>
                <a:tc hMerge="1">
                  <a:txBody>
                    <a:bodyPr/>
                    <a:lstStyle/>
                    <a:p>
                      <a:endParaRPr lang="en-US"/>
                    </a:p>
                  </a:txBody>
                  <a:tcPr/>
                </a:tc>
                <a:tc gridSpan="2">
                  <a:txBody>
                    <a:bodyPr/>
                    <a:lstStyle/>
                    <a:p>
                      <a:pPr algn="ctr" fontAlgn="ctr"/>
                      <a:r>
                        <a:rPr lang="en-US" sz="700" u="none" strike="noStrike">
                          <a:effectLst/>
                        </a:rPr>
                        <a:t>Formula Calculation: (X / (%SiO2+5)</a:t>
                      </a:r>
                      <a:endParaRPr lang="en-US" sz="700" b="0" i="0" u="none" strike="noStrike">
                        <a:solidFill>
                          <a:srgbClr val="000000"/>
                        </a:solidFill>
                        <a:effectLst/>
                        <a:latin typeface="Calibri"/>
                      </a:endParaRPr>
                    </a:p>
                  </a:txBody>
                  <a:tcPr marL="7077" marR="7077" marT="7077" marB="0" anchor="ctr"/>
                </a:tc>
                <a:tc hMerge="1">
                  <a:txBody>
                    <a:bodyPr/>
                    <a:lstStyle/>
                    <a:p>
                      <a:endParaRPr lang="en-US"/>
                    </a:p>
                  </a:txBody>
                  <a:tcPr/>
                </a:tc>
              </a:tr>
              <a:tr h="339715">
                <a:tc>
                  <a:txBody>
                    <a:bodyPr/>
                    <a:lstStyle/>
                    <a:p>
                      <a:pPr algn="ctr" fontAlgn="ctr"/>
                      <a:r>
                        <a:rPr lang="en-US" sz="1000" u="none" strike="noStrike">
                          <a:effectLst/>
                        </a:rPr>
                        <a:t>Silica, Crystalline Quartz (Respirable)</a:t>
                      </a:r>
                      <a:endParaRPr lang="en-US" sz="1000" b="0" i="0" u="none" strike="noStrike">
                        <a:solidFill>
                          <a:srgbClr val="000000"/>
                        </a:solidFill>
                        <a:effectLst/>
                        <a:latin typeface="Calibri"/>
                      </a:endParaRPr>
                    </a:p>
                  </a:txBody>
                  <a:tcPr marL="7077" marR="7077" marT="7077" marB="0" anchor="ctr"/>
                </a:tc>
                <a:tc>
                  <a:txBody>
                    <a:bodyPr/>
                    <a:lstStyle/>
                    <a:p>
                      <a:pPr algn="l" fontAlgn="b"/>
                      <a:r>
                        <a:rPr lang="en-US" sz="700" u="none" strike="noStrike">
                          <a:effectLst/>
                        </a:rPr>
                        <a:t>Formula Calculation: (X mg/m</a:t>
                      </a:r>
                      <a:r>
                        <a:rPr lang="en-US" sz="700" u="none" strike="noStrike" baseline="30000">
                          <a:effectLst/>
                        </a:rPr>
                        <a:t>3</a:t>
                      </a:r>
                      <a:r>
                        <a:rPr lang="en-US" sz="700" u="none" strike="noStrike">
                          <a:effectLst/>
                        </a:rPr>
                        <a:t>) / (%SiO</a:t>
                      </a:r>
                      <a:r>
                        <a:rPr lang="en-US" sz="700" u="none" strike="noStrike" baseline="-25000">
                          <a:effectLst/>
                        </a:rPr>
                        <a:t>2</a:t>
                      </a:r>
                      <a:r>
                        <a:rPr lang="en-US" sz="700" u="none" strike="noStrike">
                          <a:effectLst/>
                        </a:rPr>
                        <a:t>)</a:t>
                      </a:r>
                      <a:endParaRPr lang="en-US" sz="700" b="0" i="0" u="none" strike="noStrike">
                        <a:solidFill>
                          <a:srgbClr val="000000"/>
                        </a:solidFill>
                        <a:effectLst/>
                        <a:latin typeface="Calibri"/>
                      </a:endParaRPr>
                    </a:p>
                  </a:txBody>
                  <a:tcPr marL="7077" marR="7077" marT="7077" marB="0" anchor="b"/>
                </a:tc>
                <a:tc>
                  <a:txBody>
                    <a:bodyPr/>
                    <a:lstStyle/>
                    <a:p>
                      <a:pPr algn="ctr" fontAlgn="ctr"/>
                      <a:r>
                        <a:rPr lang="en-US" sz="900" u="none" strike="noStrike">
                          <a:effectLst/>
                        </a:rPr>
                        <a:t>250</a:t>
                      </a:r>
                      <a:endParaRPr lang="en-US" sz="900" b="0" i="0" u="none" strike="noStrike">
                        <a:solidFill>
                          <a:srgbClr val="000000"/>
                        </a:solidFill>
                        <a:effectLst/>
                        <a:latin typeface="Calibri"/>
                      </a:endParaRPr>
                    </a:p>
                  </a:txBody>
                  <a:tcPr marL="7077" marR="7077" marT="7077" marB="0" anchor="ctr"/>
                </a:tc>
                <a:tc>
                  <a:txBody>
                    <a:bodyPr/>
                    <a:lstStyle/>
                    <a:p>
                      <a:pPr algn="ctr" fontAlgn="ctr"/>
                      <a:r>
                        <a:rPr lang="en-US" sz="900" u="none" strike="noStrike">
                          <a:effectLst/>
                        </a:rPr>
                        <a:t>10</a:t>
                      </a:r>
                      <a:endParaRPr lang="en-US" sz="900" b="0" i="0" u="none" strike="noStrike">
                        <a:solidFill>
                          <a:srgbClr val="000000"/>
                        </a:solidFill>
                        <a:effectLst/>
                        <a:latin typeface="Calibri"/>
                      </a:endParaRPr>
                    </a:p>
                  </a:txBody>
                  <a:tcPr marL="7077" marR="7077" marT="7077" marB="0" anchor="ctr"/>
                </a:tc>
                <a:tc rowSpan="2" gridSpan="2">
                  <a:txBody>
                    <a:bodyPr/>
                    <a:lstStyle/>
                    <a:p>
                      <a:pPr algn="ctr" fontAlgn="ctr"/>
                      <a:r>
                        <a:rPr lang="en-US" sz="1000" u="none" strike="noStrike">
                          <a:effectLst/>
                        </a:rPr>
                        <a:t>250</a:t>
                      </a:r>
                      <a:endParaRPr lang="en-US" sz="1000" b="0" i="0" u="none" strike="noStrike">
                        <a:solidFill>
                          <a:srgbClr val="000000"/>
                        </a:solidFill>
                        <a:effectLst/>
                        <a:latin typeface="Calibri"/>
                      </a:endParaRPr>
                    </a:p>
                  </a:txBody>
                  <a:tcPr marL="7077" marR="7077" marT="7077" marB="0" anchor="ctr"/>
                </a:tc>
                <a:tc rowSpan="2" hMerge="1">
                  <a:txBody>
                    <a:bodyPr/>
                    <a:lstStyle/>
                    <a:p>
                      <a:endParaRPr lang="en-US"/>
                    </a:p>
                  </a:txBody>
                  <a:tcPr/>
                </a:tc>
                <a:tc rowSpan="2" gridSpan="2">
                  <a:txBody>
                    <a:bodyPr/>
                    <a:lstStyle/>
                    <a:p>
                      <a:pPr algn="ctr" fontAlgn="ctr"/>
                      <a:r>
                        <a:rPr lang="en-US" sz="1000" u="none" strike="noStrike">
                          <a:effectLst/>
                        </a:rPr>
                        <a:t>250</a:t>
                      </a:r>
                      <a:endParaRPr lang="en-US" sz="1000" b="0" i="0" u="none" strike="noStrike">
                        <a:solidFill>
                          <a:srgbClr val="000000"/>
                        </a:solidFill>
                        <a:effectLst/>
                        <a:latin typeface="Calibri"/>
                      </a:endParaRPr>
                    </a:p>
                  </a:txBody>
                  <a:tcPr marL="7077" marR="7077" marT="7077" marB="0" anchor="ctr"/>
                </a:tc>
                <a:tc rowSpan="2" hMerge="1">
                  <a:txBody>
                    <a:bodyPr/>
                    <a:lstStyle/>
                    <a:p>
                      <a:endParaRPr lang="en-US"/>
                    </a:p>
                  </a:txBody>
                  <a:tcPr/>
                </a:tc>
              </a:tr>
              <a:tr h="856365">
                <a:tc>
                  <a:txBody>
                    <a:bodyPr/>
                    <a:lstStyle/>
                    <a:p>
                      <a:pPr algn="ctr" fontAlgn="ctr"/>
                      <a:r>
                        <a:rPr lang="fr-FR" sz="1000" u="none" strike="noStrike">
                          <a:effectLst/>
                        </a:rPr>
                        <a:t>Silica, Crystalline Quartz     (Total Dust)</a:t>
                      </a:r>
                      <a:endParaRPr lang="fr-FR" sz="1000" b="0" i="0" u="none" strike="noStrike">
                        <a:solidFill>
                          <a:srgbClr val="000000"/>
                        </a:solidFill>
                        <a:effectLst/>
                        <a:latin typeface="Calibri"/>
                      </a:endParaRPr>
                    </a:p>
                  </a:txBody>
                  <a:tcPr marL="7077" marR="7077" marT="7077" marB="0" anchor="ctr"/>
                </a:tc>
                <a:tc>
                  <a:txBody>
                    <a:bodyPr/>
                    <a:lstStyle/>
                    <a:p>
                      <a:pPr algn="l" fontAlgn="b"/>
                      <a:r>
                        <a:rPr lang="en-US" sz="700" u="none" strike="noStrike">
                          <a:effectLst/>
                        </a:rPr>
                        <a:t>Cristobalite: Use 1/2 the value calculated from the count or mass formulae for quartz.                     Tridymite: Use 1/2 the value calculated from the formulae for quartz.</a:t>
                      </a:r>
                      <a:endParaRPr lang="en-US" sz="700" b="0" i="0" u="none" strike="noStrike">
                        <a:solidFill>
                          <a:srgbClr val="000000"/>
                        </a:solidFill>
                        <a:effectLst/>
                        <a:latin typeface="Calibri"/>
                      </a:endParaRPr>
                    </a:p>
                  </a:txBody>
                  <a:tcPr marL="7077" marR="7077" marT="7077" marB="0" anchor="b"/>
                </a:tc>
                <a:tc>
                  <a:txBody>
                    <a:bodyPr/>
                    <a:lstStyle/>
                    <a:p>
                      <a:pPr algn="l" fontAlgn="ctr"/>
                      <a:endParaRPr lang="en-US" sz="1000" b="0" i="0" u="none" strike="noStrike">
                        <a:solidFill>
                          <a:srgbClr val="000000"/>
                        </a:solidFill>
                        <a:effectLst/>
                        <a:latin typeface="Calibri"/>
                      </a:endParaRPr>
                    </a:p>
                  </a:txBody>
                  <a:tcPr marL="7077" marR="7077" marT="7077" marB="0" anchor="ctr"/>
                </a:tc>
                <a:tc>
                  <a:txBody>
                    <a:bodyPr/>
                    <a:lstStyle/>
                    <a:p>
                      <a:pPr algn="ctr" fontAlgn="ctr"/>
                      <a:r>
                        <a:rPr lang="en-US" sz="1000" u="none" strike="noStrike">
                          <a:effectLst/>
                        </a:rPr>
                        <a:t>30</a:t>
                      </a:r>
                      <a:endParaRPr lang="en-US" sz="1000" b="0" i="0" u="none" strike="noStrike">
                        <a:solidFill>
                          <a:srgbClr val="000000"/>
                        </a:solidFill>
                        <a:effectLst/>
                        <a:latin typeface="Calibri"/>
                      </a:endParaRPr>
                    </a:p>
                  </a:txBody>
                  <a:tcPr marL="7077" marR="7077" marT="7077" marB="0" anchor="ct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346793">
                <a:tc>
                  <a:txBody>
                    <a:bodyPr/>
                    <a:lstStyle/>
                    <a:p>
                      <a:pPr algn="ctr" fontAlgn="ctr"/>
                      <a:r>
                        <a:rPr lang="en-US" sz="1000" u="none" strike="noStrike">
                          <a:effectLst/>
                        </a:rPr>
                        <a:t>Amorphous, including natrual diatomaceous earth</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ctr" fontAlgn="ctr"/>
                      <a:r>
                        <a:rPr lang="en-US" sz="1000" u="none" strike="noStrike">
                          <a:effectLst/>
                        </a:rPr>
                        <a:t>80</a:t>
                      </a:r>
                      <a:endParaRPr lang="en-US" sz="1000" b="0" i="0" u="none" strike="noStrike">
                        <a:solidFill>
                          <a:srgbClr val="000000"/>
                        </a:solidFill>
                        <a:effectLst/>
                        <a:latin typeface="Calibri"/>
                      </a:endParaRPr>
                    </a:p>
                  </a:txBody>
                  <a:tcPr marL="7077" marR="7077" marT="7077" marB="0" anchor="ctr"/>
                </a:tc>
                <a:tc gridSpan="2">
                  <a:txBody>
                    <a:bodyPr/>
                    <a:lstStyle/>
                    <a:p>
                      <a:pPr algn="ctr" fontAlgn="ctr"/>
                      <a:r>
                        <a:rPr lang="en-US" sz="1000" u="none" strike="noStrike">
                          <a:effectLst/>
                        </a:rPr>
                        <a:t>20</a:t>
                      </a:r>
                      <a:endParaRPr lang="en-US" sz="1000" b="0" i="0" u="none" strike="noStrike">
                        <a:solidFill>
                          <a:srgbClr val="000000"/>
                        </a:solidFill>
                        <a:effectLst/>
                        <a:latin typeface="Calibri"/>
                      </a:endParaRPr>
                    </a:p>
                  </a:txBody>
                  <a:tcPr marL="7077" marR="7077" marT="7077" marB="0" anchor="ctr"/>
                </a:tc>
                <a:tc hMerge="1">
                  <a:txBody>
                    <a:bodyPr/>
                    <a:lstStyle/>
                    <a:p>
                      <a:endParaRPr lang="en-US"/>
                    </a:p>
                  </a:txBody>
                  <a:tcPr/>
                </a:tc>
                <a:tc gridSpan="2">
                  <a:txBody>
                    <a:bodyPr/>
                    <a:lstStyle/>
                    <a:p>
                      <a:pPr algn="ctr" fontAlgn="b"/>
                      <a:r>
                        <a:rPr lang="en-US" sz="1000" u="none" strike="noStrike" dirty="0">
                          <a:effectLst/>
                        </a:rPr>
                        <a:t>20</a:t>
                      </a:r>
                      <a:endParaRPr lang="en-US" sz="1000" b="0" i="0" u="none" strike="noStrike" dirty="0">
                        <a:solidFill>
                          <a:srgbClr val="000000"/>
                        </a:solidFill>
                        <a:effectLst/>
                        <a:latin typeface="Calibri"/>
                      </a:endParaRPr>
                    </a:p>
                  </a:txBody>
                  <a:tcPr marL="7077" marR="7077" marT="7077" marB="0" anchor="b"/>
                </a:tc>
                <a:tc hMerge="1">
                  <a:txBody>
                    <a:bodyPr/>
                    <a:lstStyle/>
                    <a:p>
                      <a:endParaRPr lang="en-US"/>
                    </a:p>
                  </a:txBody>
                  <a:tcPr/>
                </a:tc>
              </a:tr>
              <a:tr h="176935">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r>
              <a:tr h="176935">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gridSpan="6">
                  <a:txBody>
                    <a:bodyPr/>
                    <a:lstStyle/>
                    <a:p>
                      <a:pPr algn="ctr" fontAlgn="b"/>
                      <a:r>
                        <a:rPr lang="en-US" sz="1000" u="none" strike="noStrike">
                          <a:effectLst/>
                        </a:rPr>
                        <a:t>Updated Permissible Exposure Limits For OSHA 1910, 1915, 1926 Combined</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858">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gridSpan="2">
                  <a:txBody>
                    <a:bodyPr/>
                    <a:lstStyle/>
                    <a:p>
                      <a:pPr algn="ctr" fontAlgn="b"/>
                      <a:r>
                        <a:rPr lang="en-US" sz="1000" u="none" strike="noStrike">
                          <a:effectLst/>
                        </a:rPr>
                        <a:t>8 -HR TWA</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r>
              <a:tr h="191090">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gridSpan="2">
                  <a:txBody>
                    <a:bodyPr/>
                    <a:lstStyle/>
                    <a:p>
                      <a:pPr algn="ctr" fontAlgn="b"/>
                      <a:r>
                        <a:rPr lang="en-US" sz="1000" u="none" strike="noStrike">
                          <a:effectLst/>
                        </a:rPr>
                        <a:t>µg / m</a:t>
                      </a:r>
                      <a:r>
                        <a:rPr lang="en-US" sz="1000" u="none" strike="noStrike" baseline="30000">
                          <a:effectLst/>
                        </a:rPr>
                        <a:t>3</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r>
              <a:tr h="339715">
                <a:tc>
                  <a:txBody>
                    <a:bodyPr/>
                    <a:lstStyle/>
                    <a:p>
                      <a:pPr algn="ctr" fontAlgn="ctr"/>
                      <a:r>
                        <a:rPr lang="en-US" sz="1000" u="none" strike="noStrike">
                          <a:effectLst/>
                        </a:rPr>
                        <a:t>Silica, Crystalline Quartz (Respirable)</a:t>
                      </a:r>
                      <a:endParaRPr lang="en-US" sz="1000" b="0" i="0" u="none" strike="noStrike">
                        <a:solidFill>
                          <a:srgbClr val="000000"/>
                        </a:solidFill>
                        <a:effectLst/>
                        <a:latin typeface="Calibri"/>
                      </a:endParaRPr>
                    </a:p>
                  </a:txBody>
                  <a:tcPr marL="7077" marR="7077" marT="7077" marB="0" anchor="ct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endParaRPr lang="en-US" sz="1000" b="0" i="0" u="none" strike="noStrike">
                        <a:solidFill>
                          <a:srgbClr val="000000"/>
                        </a:solidFill>
                        <a:effectLst/>
                        <a:latin typeface="Calibri"/>
                      </a:endParaRPr>
                    </a:p>
                  </a:txBody>
                  <a:tcPr marL="7077" marR="7077" marT="7077" marB="0" anchor="b"/>
                </a:tc>
                <a:tc gridSpan="2">
                  <a:txBody>
                    <a:bodyPr/>
                    <a:lstStyle/>
                    <a:p>
                      <a:pPr algn="ctr" fontAlgn="b"/>
                      <a:r>
                        <a:rPr lang="en-US" sz="1000" u="none" strike="noStrike">
                          <a:effectLst/>
                        </a:rPr>
                        <a:t>50</a:t>
                      </a:r>
                      <a:endParaRPr lang="en-US" sz="1000" b="0" i="0" u="none" strike="noStrike">
                        <a:solidFill>
                          <a:srgbClr val="000000"/>
                        </a:solidFill>
                        <a:effectLst/>
                        <a:latin typeface="Calibri"/>
                      </a:endParaRPr>
                    </a:p>
                  </a:txBody>
                  <a:tcPr marL="7077" marR="7077" marT="7077"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r>
              <a:tr h="176935">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077" marR="7077" marT="7077" marB="0" anchor="ctr"/>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a:effectLst/>
                        </a:rPr>
                        <a:t> </a:t>
                      </a:r>
                      <a:endParaRPr lang="en-US" sz="1000" b="0" i="0" u="none" strike="noStrike">
                        <a:solidFill>
                          <a:srgbClr val="000000"/>
                        </a:solidFill>
                        <a:effectLst/>
                        <a:latin typeface="Calibri"/>
                      </a:endParaRPr>
                    </a:p>
                  </a:txBody>
                  <a:tcPr marL="7077" marR="7077" marT="707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a:endParaRPr>
                    </a:p>
                  </a:txBody>
                  <a:tcPr marL="7077" marR="7077" marT="7077" marB="0" anchor="b"/>
                </a:tc>
              </a:tr>
            </a:tbl>
          </a:graphicData>
        </a:graphic>
      </p:graphicFrame>
    </p:spTree>
    <p:extLst>
      <p:ext uri="{BB962C8B-B14F-4D97-AF65-F5344CB8AC3E}">
        <p14:creationId xmlns:p14="http://schemas.microsoft.com/office/powerpoint/2010/main" val="19107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Comparison </a:t>
            </a:r>
            <a:endParaRPr lang="en-US" dirty="0"/>
          </a:p>
        </p:txBody>
      </p:sp>
      <p:sp>
        <p:nvSpPr>
          <p:cNvPr id="3" name="Content Placeholder 2"/>
          <p:cNvSpPr>
            <a:spLocks noGrp="1"/>
          </p:cNvSpPr>
          <p:nvPr>
            <p:ph idx="1"/>
          </p:nvPr>
        </p:nvSpPr>
        <p:spPr/>
        <p:txBody>
          <a:bodyPr>
            <a:normAutofit/>
          </a:bodyPr>
          <a:lstStyle/>
          <a:p>
            <a:r>
              <a:rPr lang="en-US" sz="2400" dirty="0" smtClean="0"/>
              <a:t>Current OSHA 1910 PEL equal to 100 µg/m</a:t>
            </a:r>
            <a:r>
              <a:rPr lang="en-US" sz="2400" baseline="30000" dirty="0" smtClean="0"/>
              <a:t>3</a:t>
            </a:r>
          </a:p>
          <a:p>
            <a:endParaRPr lang="en-US" sz="2400" baseline="30000" dirty="0" smtClean="0"/>
          </a:p>
          <a:p>
            <a:r>
              <a:rPr lang="en-US" sz="2400" dirty="0" smtClean="0"/>
              <a:t>Current OSHA 1915, and 1936 PEL equal to 250 µg/m</a:t>
            </a:r>
            <a:r>
              <a:rPr lang="en-US" sz="2400" baseline="30000" dirty="0" smtClean="0"/>
              <a:t>3</a:t>
            </a:r>
            <a:endParaRPr lang="en-US" sz="2400" baseline="30000" dirty="0"/>
          </a:p>
          <a:p>
            <a:endParaRPr lang="en-US" sz="2400" baseline="30000" dirty="0" smtClean="0"/>
          </a:p>
          <a:p>
            <a:r>
              <a:rPr lang="en-US" sz="2400" dirty="0" smtClean="0"/>
              <a:t>New PEL’s will be 50 µg/m</a:t>
            </a:r>
            <a:r>
              <a:rPr lang="en-US" sz="2400" baseline="30000" dirty="0" smtClean="0"/>
              <a:t>3</a:t>
            </a:r>
            <a:r>
              <a:rPr lang="en-US" sz="2400" dirty="0" smtClean="0"/>
              <a:t> across all three industries</a:t>
            </a:r>
          </a:p>
          <a:p>
            <a:pPr marL="114300" indent="0">
              <a:buNone/>
            </a:pPr>
            <a:endParaRPr lang="en-US" sz="2400" dirty="0" smtClean="0"/>
          </a:p>
          <a:p>
            <a:r>
              <a:rPr lang="en-US" sz="2400" dirty="0" smtClean="0"/>
              <a:t>Action level will need to occur at 25 µg/m</a:t>
            </a:r>
            <a:r>
              <a:rPr lang="en-US" sz="2400" baseline="30000" dirty="0" smtClean="0"/>
              <a:t>3</a:t>
            </a:r>
            <a:endParaRPr lang="en-US" sz="2400" dirty="0" smtClean="0"/>
          </a:p>
          <a:p>
            <a:endParaRPr lang="en-US" sz="2400" dirty="0"/>
          </a:p>
          <a:p>
            <a:r>
              <a:rPr lang="en-US" sz="2400" dirty="0" smtClean="0"/>
              <a:t>More or less, if there is visible dust there will need to be monitoring performed.</a:t>
            </a:r>
            <a:endParaRPr lang="en-US" sz="2400" dirty="0"/>
          </a:p>
        </p:txBody>
      </p:sp>
    </p:spTree>
    <p:extLst>
      <p:ext uri="{BB962C8B-B14F-4D97-AF65-F5344CB8AC3E}">
        <p14:creationId xmlns:p14="http://schemas.microsoft.com/office/powerpoint/2010/main" val="335666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7"/>
          <p:cNvSpPr>
            <a:spLocks noGrp="1" noChangeArrowheads="1"/>
          </p:cNvSpPr>
          <p:nvPr>
            <p:ph type="title"/>
          </p:nvPr>
        </p:nvSpPr>
        <p:spPr>
          <a:xfrm>
            <a:off x="990600" y="304800"/>
            <a:ext cx="7848600" cy="639763"/>
          </a:xfrm>
        </p:spPr>
        <p:txBody>
          <a:bodyPr/>
          <a:lstStyle/>
          <a:p>
            <a:pPr algn="ctr"/>
            <a:r>
              <a:rPr lang="en-US" altLang="en-US" sz="3600" b="0" smtClean="0">
                <a:latin typeface="Verdana" pitchFamily="34" charset="0"/>
              </a:rPr>
              <a:t>Silica Exposure in Construction</a:t>
            </a:r>
          </a:p>
        </p:txBody>
      </p:sp>
      <p:sp>
        <p:nvSpPr>
          <p:cNvPr id="12291" name="Rectangle 28"/>
          <p:cNvSpPr>
            <a:spLocks noChangeArrowheads="1"/>
          </p:cNvSpPr>
          <p:nvPr/>
        </p:nvSpPr>
        <p:spPr bwMode="auto">
          <a:xfrm>
            <a:off x="0" y="990600"/>
            <a:ext cx="91440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algn="ctr" eaLnBrk="1" hangingPunct="1">
              <a:spcBef>
                <a:spcPct val="0"/>
              </a:spcBef>
              <a:buClrTx/>
              <a:buFontTx/>
              <a:buNone/>
            </a:pPr>
            <a:r>
              <a:rPr lang="en-US" altLang="en-US">
                <a:solidFill>
                  <a:schemeClr val="hlink"/>
                </a:solidFill>
                <a:latin typeface="Verdana" pitchFamily="34" charset="0"/>
              </a:rPr>
              <a:t>Silica is found in many construction jobs</a:t>
            </a:r>
          </a:p>
        </p:txBody>
      </p:sp>
      <p:sp>
        <p:nvSpPr>
          <p:cNvPr id="12292" name="Text Box 29"/>
          <p:cNvSpPr txBox="1">
            <a:spLocks noChangeArrowheads="1"/>
          </p:cNvSpPr>
          <p:nvPr/>
        </p:nvSpPr>
        <p:spPr bwMode="auto">
          <a:xfrm>
            <a:off x="1581150" y="3781425"/>
            <a:ext cx="698023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buClr>
                <a:schemeClr val="accent1"/>
              </a:buClr>
              <a:buFontTx/>
              <a:buChar char="•"/>
            </a:pPr>
            <a:r>
              <a:rPr lang="en-US" altLang="en-US" sz="1800">
                <a:solidFill>
                  <a:schemeClr val="tx1"/>
                </a:solidFill>
              </a:rPr>
              <a:t> </a:t>
            </a:r>
            <a:r>
              <a:rPr lang="en-US" altLang="en-US" sz="2400">
                <a:solidFill>
                  <a:schemeClr val="tx1"/>
                </a:solidFill>
                <a:latin typeface="Verdana" pitchFamily="34" charset="0"/>
              </a:rPr>
              <a:t>Abrasive blasting (sand blasting)</a:t>
            </a:r>
          </a:p>
          <a:p>
            <a:pPr eaLnBrk="1" hangingPunct="1">
              <a:buClr>
                <a:schemeClr val="accent1"/>
              </a:buClr>
              <a:buFontTx/>
              <a:buChar char="•"/>
            </a:pPr>
            <a:r>
              <a:rPr lang="en-US" altLang="en-US" sz="2400">
                <a:solidFill>
                  <a:schemeClr val="tx1"/>
                </a:solidFill>
                <a:latin typeface="Verdana" pitchFamily="34" charset="0"/>
              </a:rPr>
              <a:t> Rock drilling</a:t>
            </a:r>
          </a:p>
          <a:p>
            <a:pPr eaLnBrk="1" hangingPunct="1">
              <a:buClr>
                <a:schemeClr val="accent1"/>
              </a:buClr>
              <a:buFontTx/>
              <a:buChar char="•"/>
            </a:pPr>
            <a:r>
              <a:rPr lang="en-US" altLang="en-US" sz="2400">
                <a:solidFill>
                  <a:schemeClr val="tx1"/>
                </a:solidFill>
                <a:latin typeface="Verdana" pitchFamily="34" charset="0"/>
              </a:rPr>
              <a:t> Concrete &amp; masonry building construction</a:t>
            </a:r>
          </a:p>
          <a:p>
            <a:pPr eaLnBrk="1" hangingPunct="1">
              <a:buClr>
                <a:schemeClr val="accent1"/>
              </a:buClr>
              <a:buFontTx/>
              <a:buChar char="•"/>
            </a:pPr>
            <a:r>
              <a:rPr lang="en-US" altLang="en-US" sz="2400">
                <a:solidFill>
                  <a:schemeClr val="tx1"/>
                </a:solidFill>
                <a:latin typeface="Verdana" pitchFamily="34" charset="0"/>
              </a:rPr>
              <a:t> Earthwork and rock crushing</a:t>
            </a:r>
          </a:p>
          <a:p>
            <a:pPr eaLnBrk="1" hangingPunct="1">
              <a:buClr>
                <a:schemeClr val="accent1"/>
              </a:buClr>
              <a:buFontTx/>
              <a:buChar char="•"/>
            </a:pPr>
            <a:r>
              <a:rPr lang="en-US" altLang="en-US" sz="2400">
                <a:solidFill>
                  <a:schemeClr val="tx1"/>
                </a:solidFill>
                <a:latin typeface="Verdana" pitchFamily="34" charset="0"/>
              </a:rPr>
              <a:t> Masonry or concrete building demolition</a:t>
            </a:r>
          </a:p>
          <a:p>
            <a:pPr eaLnBrk="1" hangingPunct="1">
              <a:buClr>
                <a:schemeClr val="accent1"/>
              </a:buClr>
              <a:buFontTx/>
              <a:buChar char="•"/>
            </a:pPr>
            <a:r>
              <a:rPr lang="en-US" altLang="en-US" sz="2400">
                <a:solidFill>
                  <a:schemeClr val="tx1"/>
                </a:solidFill>
                <a:latin typeface="Verdana" pitchFamily="34" charset="0"/>
              </a:rPr>
              <a:t> Road construction and repair</a:t>
            </a:r>
          </a:p>
        </p:txBody>
      </p:sp>
      <p:pic>
        <p:nvPicPr>
          <p:cNvPr id="12293" name="Picture 30" descr="C:\WINDOWS\Profiles\LOCD235\Application Data\Microsoft\Media Catalog\Downloaded Clips\cl73\j028946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600200"/>
            <a:ext cx="327660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32"/>
          <p:cNvSpPr txBox="1">
            <a:spLocks noChangeArrowheads="1"/>
          </p:cNvSpPr>
          <p:nvPr/>
        </p:nvSpPr>
        <p:spPr bwMode="auto">
          <a:xfrm>
            <a:off x="4367213" y="6583363"/>
            <a:ext cx="558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9</a:t>
            </a:r>
          </a:p>
        </p:txBody>
      </p:sp>
    </p:spTree>
    <p:custDataLst>
      <p:tags r:id="rId1"/>
    </p:custDataLst>
    <p:extLst>
      <p:ext uri="{BB962C8B-B14F-4D97-AF65-F5344CB8AC3E}">
        <p14:creationId xmlns:p14="http://schemas.microsoft.com/office/powerpoint/2010/main" val="2529954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33400"/>
            <a:ext cx="7848600" cy="639763"/>
          </a:xfrm>
        </p:spPr>
        <p:txBody>
          <a:bodyPr/>
          <a:lstStyle/>
          <a:p>
            <a:pPr algn="ctr"/>
            <a:r>
              <a:rPr lang="en-US" altLang="en-US" sz="3600" b="0" smtClean="0">
                <a:latin typeface="Verdana" pitchFamily="34" charset="0"/>
              </a:rPr>
              <a:t>Silica Exposure - Sandblasting</a:t>
            </a:r>
          </a:p>
        </p:txBody>
      </p:sp>
      <p:sp>
        <p:nvSpPr>
          <p:cNvPr id="13315" name="Text Box 4"/>
          <p:cNvSpPr txBox="1">
            <a:spLocks noChangeArrowheads="1"/>
          </p:cNvSpPr>
          <p:nvPr/>
        </p:nvSpPr>
        <p:spPr bwMode="auto">
          <a:xfrm>
            <a:off x="260350" y="1997075"/>
            <a:ext cx="40878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Sandblasting with silica sand creates extremely high levels of silica dust.</a:t>
            </a:r>
          </a:p>
        </p:txBody>
      </p:sp>
      <p:sp>
        <p:nvSpPr>
          <p:cNvPr id="13316" name="Text Box 5"/>
          <p:cNvSpPr txBox="1">
            <a:spLocks noChangeArrowheads="1"/>
          </p:cNvSpPr>
          <p:nvPr/>
        </p:nvSpPr>
        <p:spPr bwMode="auto">
          <a:xfrm>
            <a:off x="242888" y="3359150"/>
            <a:ext cx="42910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Sandblasting on concrete with any kind of grit produces high levels of silica dust.</a:t>
            </a:r>
          </a:p>
        </p:txBody>
      </p:sp>
      <p:pic>
        <p:nvPicPr>
          <p:cNvPr id="13317" name="Picture 6" descr="S:\WP\Earles\POWERPNT\Picture Library\Silica in Const08.jpg"/>
          <p:cNvPicPr>
            <a:picLocks noChangeAspect="1" noChangeArrowheads="1"/>
          </p:cNvPicPr>
          <p:nvPr/>
        </p:nvPicPr>
        <p:blipFill>
          <a:blip r:embed="rId4">
            <a:lum bright="-24000" contrast="72000"/>
            <a:extLst>
              <a:ext uri="{28A0092B-C50C-407E-A947-70E740481C1C}">
                <a14:useLocalDpi xmlns:a14="http://schemas.microsoft.com/office/drawing/2010/main" val="0"/>
              </a:ext>
            </a:extLst>
          </a:blip>
          <a:srcRect/>
          <a:stretch>
            <a:fillRect/>
          </a:stretch>
        </p:blipFill>
        <p:spPr bwMode="auto">
          <a:xfrm>
            <a:off x="4724400" y="2209800"/>
            <a:ext cx="4097338"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7"/>
          <p:cNvSpPr txBox="1">
            <a:spLocks noChangeArrowheads="1"/>
          </p:cNvSpPr>
          <p:nvPr/>
        </p:nvSpPr>
        <p:spPr bwMode="auto">
          <a:xfrm>
            <a:off x="317500" y="5132388"/>
            <a:ext cx="3789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2400">
                <a:solidFill>
                  <a:schemeClr val="tx1"/>
                </a:solidFill>
                <a:latin typeface="Verdana" pitchFamily="34" charset="0"/>
              </a:rPr>
              <a:t>Sandblasting </a:t>
            </a:r>
            <a:r>
              <a:rPr lang="en-US" altLang="en-US" sz="2400" u="sng">
                <a:solidFill>
                  <a:schemeClr val="tx1"/>
                </a:solidFill>
                <a:latin typeface="Verdana" pitchFamily="34" charset="0"/>
              </a:rPr>
              <a:t>always</a:t>
            </a:r>
            <a:r>
              <a:rPr lang="en-US" altLang="en-US" sz="2400">
                <a:solidFill>
                  <a:schemeClr val="tx1"/>
                </a:solidFill>
                <a:latin typeface="Verdana" pitchFamily="34" charset="0"/>
              </a:rPr>
              <a:t> requires the use of a respirator.</a:t>
            </a:r>
          </a:p>
        </p:txBody>
      </p:sp>
      <p:sp>
        <p:nvSpPr>
          <p:cNvPr id="13319" name="Text Box 8"/>
          <p:cNvSpPr txBox="1">
            <a:spLocks noChangeArrowheads="1"/>
          </p:cNvSpPr>
          <p:nvPr/>
        </p:nvSpPr>
        <p:spPr bwMode="auto">
          <a:xfrm>
            <a:off x="4038600" y="5334000"/>
            <a:ext cx="533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600" b="1">
                <a:solidFill>
                  <a:srgbClr val="FFC000"/>
                </a:solidFill>
                <a:latin typeface="Verdana" pitchFamily="34" charset="0"/>
              </a:rPr>
              <a:t>He needs an abrasive blasting respirator!</a:t>
            </a:r>
          </a:p>
        </p:txBody>
      </p:sp>
      <p:sp>
        <p:nvSpPr>
          <p:cNvPr id="13320" name="Text Box 9"/>
          <p:cNvSpPr txBox="1">
            <a:spLocks noChangeArrowheads="1"/>
          </p:cNvSpPr>
          <p:nvPr/>
        </p:nvSpPr>
        <p:spPr bwMode="auto">
          <a:xfrm>
            <a:off x="4148138" y="6515100"/>
            <a:ext cx="71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A6D1F"/>
              </a:buClr>
              <a:buFont typeface="Wingdings" pitchFamily="2" charset="2"/>
              <a:buChar char="§"/>
              <a:defRPr sz="2800">
                <a:solidFill>
                  <a:schemeClr val="bg1"/>
                </a:solidFill>
                <a:latin typeface="Arial" charset="0"/>
              </a:defRPr>
            </a:lvl1pPr>
            <a:lvl2pPr marL="742950" indent="-285750" eaLnBrk="0" hangingPunct="0">
              <a:spcBef>
                <a:spcPct val="20000"/>
              </a:spcBef>
              <a:buClr>
                <a:srgbClr val="EA6D1F"/>
              </a:buClr>
              <a:buChar char="–"/>
              <a:defRPr sz="2400">
                <a:solidFill>
                  <a:schemeClr val="bg1"/>
                </a:solidFill>
                <a:latin typeface="Arial" charset="0"/>
              </a:defRPr>
            </a:lvl2pPr>
            <a:lvl3pPr marL="1143000" indent="-228600" eaLnBrk="0" hangingPunct="0">
              <a:spcBef>
                <a:spcPct val="20000"/>
              </a:spcBef>
              <a:buClr>
                <a:srgbClr val="EA6D1F"/>
              </a:buClr>
              <a:buChar char="•"/>
              <a:defRPr sz="2000">
                <a:solidFill>
                  <a:schemeClr val="bg1"/>
                </a:solidFill>
                <a:latin typeface="Arial" charset="0"/>
              </a:defRPr>
            </a:lvl3pPr>
            <a:lvl4pPr marL="1600200" indent="-228600" eaLnBrk="0" hangingPunct="0">
              <a:spcBef>
                <a:spcPct val="20000"/>
              </a:spcBef>
              <a:buClr>
                <a:srgbClr val="EA6D1F"/>
              </a:buClr>
              <a:buChar char="–"/>
              <a:defRPr>
                <a:solidFill>
                  <a:schemeClr val="bg1"/>
                </a:solidFill>
                <a:latin typeface="Arial" charset="0"/>
              </a:defRPr>
            </a:lvl4pPr>
            <a:lvl5pPr marL="2057400" indent="-228600" eaLnBrk="0" hangingPunct="0">
              <a:spcBef>
                <a:spcPct val="20000"/>
              </a:spcBef>
              <a:buClr>
                <a:srgbClr val="EA6D1F"/>
              </a:buClr>
              <a:buChar char="»"/>
              <a:defRPr>
                <a:solidFill>
                  <a:schemeClr val="bg1"/>
                </a:solidFill>
                <a:latin typeface="Arial" charset="0"/>
              </a:defRPr>
            </a:lvl5pPr>
            <a:lvl6pPr marL="2514600" indent="-228600" eaLnBrk="0" fontAlgn="base" hangingPunct="0">
              <a:spcBef>
                <a:spcPct val="20000"/>
              </a:spcBef>
              <a:spcAft>
                <a:spcPct val="0"/>
              </a:spcAft>
              <a:buClr>
                <a:srgbClr val="EA6D1F"/>
              </a:buClr>
              <a:buChar char="»"/>
              <a:defRPr>
                <a:solidFill>
                  <a:schemeClr val="bg1"/>
                </a:solidFill>
                <a:latin typeface="Arial" charset="0"/>
              </a:defRPr>
            </a:lvl6pPr>
            <a:lvl7pPr marL="2971800" indent="-228600" eaLnBrk="0" fontAlgn="base" hangingPunct="0">
              <a:spcBef>
                <a:spcPct val="20000"/>
              </a:spcBef>
              <a:spcAft>
                <a:spcPct val="0"/>
              </a:spcAft>
              <a:buClr>
                <a:srgbClr val="EA6D1F"/>
              </a:buClr>
              <a:buChar char="»"/>
              <a:defRPr>
                <a:solidFill>
                  <a:schemeClr val="bg1"/>
                </a:solidFill>
                <a:latin typeface="Arial" charset="0"/>
              </a:defRPr>
            </a:lvl7pPr>
            <a:lvl8pPr marL="3429000" indent="-228600" eaLnBrk="0" fontAlgn="base" hangingPunct="0">
              <a:spcBef>
                <a:spcPct val="20000"/>
              </a:spcBef>
              <a:spcAft>
                <a:spcPct val="0"/>
              </a:spcAft>
              <a:buClr>
                <a:srgbClr val="EA6D1F"/>
              </a:buClr>
              <a:buChar char="»"/>
              <a:defRPr>
                <a:solidFill>
                  <a:schemeClr val="bg1"/>
                </a:solidFill>
                <a:latin typeface="Arial" charset="0"/>
              </a:defRPr>
            </a:lvl8pPr>
            <a:lvl9pPr marL="3886200" indent="-228600" eaLnBrk="0" fontAlgn="base" hangingPunct="0">
              <a:spcBef>
                <a:spcPct val="20000"/>
              </a:spcBef>
              <a:spcAft>
                <a:spcPct val="0"/>
              </a:spcAft>
              <a:buClr>
                <a:srgbClr val="EA6D1F"/>
              </a:buClr>
              <a:buChar char="»"/>
              <a:defRPr>
                <a:solidFill>
                  <a:schemeClr val="bg1"/>
                </a:solidFill>
                <a:latin typeface="Arial" charset="0"/>
              </a:defRPr>
            </a:lvl9pPr>
          </a:lstStyle>
          <a:p>
            <a:pPr eaLnBrk="1" hangingPunct="1">
              <a:spcBef>
                <a:spcPct val="50000"/>
              </a:spcBef>
              <a:buClrTx/>
              <a:buFontTx/>
              <a:buNone/>
            </a:pPr>
            <a:r>
              <a:rPr lang="en-US" altLang="en-US" sz="1200">
                <a:solidFill>
                  <a:schemeClr val="tx1"/>
                </a:solidFill>
                <a:latin typeface="Verdana" pitchFamily="34" charset="0"/>
              </a:rPr>
              <a:t>10</a:t>
            </a:r>
          </a:p>
        </p:txBody>
      </p:sp>
    </p:spTree>
    <p:custDataLst>
      <p:tags r:id="rId1"/>
    </p:custDataLst>
    <p:extLst>
      <p:ext uri="{BB962C8B-B14F-4D97-AF65-F5344CB8AC3E}">
        <p14:creationId xmlns:p14="http://schemas.microsoft.com/office/powerpoint/2010/main" val="34784858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c5050f36-97ef-40a5-9bfb-1956a9b4535e"/>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7bd93d4f-cb46-4b17-b4dd-aa2abd0c756a"/>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1c9eea36-f026-4757-ab22-8ba095f88ade"/>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54d2597d-7580-4e0a-9d9c-306973feefc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d9649e2f-94df-4313-8c2b-25fd0386f29e"/>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a60cd402-6d03-42e3-8305-7ea7a3fadd39"/>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d85374f3-81e2-44cf-a9cd-13231f63dde3"/>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d6cf3765-bcac-4d9b-9768-abd08d926d9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d1545c61-2a5c-4ef6-bf7a-f8699518d336"/>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b537cc85-1554-4c75-b039-bf211894656c"/>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7289e69a-3aa1-448d-aae9-dbd2cdecee45"/>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524f6b79-9330-4092-ba9b-9dec8ea85c7a"/>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82996e71-c007-451c-838a-756e7238d01a"/>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4a0a6923-940d-4ffd-a879-11ecd7ace882"/>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5de18841-92b1-4c06-88a3-3e474aab9cba"/>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6ae477d-c80f-4804-94b3-008963f1ac45"/>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6727b826-be6e-44af-8f02-dc2bf45ef184"/>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a18c6516-c4c7-460d-83bb-91bd4e605ca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130</TotalTime>
  <Words>1724</Words>
  <Application>Microsoft Office PowerPoint</Application>
  <PresentationFormat>On-screen Show (4:3)</PresentationFormat>
  <Paragraphs>229</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Silica – it’s more than just dust!</vt:lpstr>
      <vt:lpstr>Purpose of  this training</vt:lpstr>
      <vt:lpstr>What is Silica?</vt:lpstr>
      <vt:lpstr>Silica Health Hazards</vt:lpstr>
      <vt:lpstr>Silica Health Hazards</vt:lpstr>
      <vt:lpstr>Permissible Exposure Limits</vt:lpstr>
      <vt:lpstr>Clear Comparison </vt:lpstr>
      <vt:lpstr>Silica Exposure in Construction</vt:lpstr>
      <vt:lpstr>Silica Exposure - Sandblasting</vt:lpstr>
      <vt:lpstr>Silica Exposure – Rock Drilling</vt:lpstr>
      <vt:lpstr>Silica Exposure in Construction</vt:lpstr>
      <vt:lpstr>Silica Exposure –Concrete Highway work</vt:lpstr>
      <vt:lpstr>Silica Exposure – brick and cinder block cutting</vt:lpstr>
      <vt:lpstr>PowerPoint Presentation</vt:lpstr>
      <vt:lpstr>PowerPoint Presentation</vt:lpstr>
      <vt:lpstr>Silica Exposure Control - Sandblasting</vt:lpstr>
      <vt:lpstr>Silica Exposure Control</vt:lpstr>
      <vt:lpstr>Silica and Use of Respirators</vt:lpstr>
      <vt:lpstr>PowerPoint Presentation</vt:lpstr>
      <vt:lpstr>PowerPoint Presentation</vt:lpstr>
      <vt:lpstr>PowerPoint Presentation</vt:lpstr>
      <vt:lpstr>Need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Silica – it’s more than just dust!</dc:title>
  <dc:creator>Wilson, Seth A (DOL)</dc:creator>
  <cp:lastModifiedBy>Wilson, Seth A (DOL)</cp:lastModifiedBy>
  <cp:revision>15</cp:revision>
  <dcterms:created xsi:type="dcterms:W3CDTF">2013-11-04T17:52:52Z</dcterms:created>
  <dcterms:modified xsi:type="dcterms:W3CDTF">2013-11-06T00:56:39Z</dcterms:modified>
</cp:coreProperties>
</file>